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6"/>
  </p:notesMasterIdLst>
  <p:sldIdLst>
    <p:sldId id="691" r:id="rId2"/>
    <p:sldId id="694" r:id="rId3"/>
    <p:sldId id="260" r:id="rId4"/>
    <p:sldId id="261" r:id="rId5"/>
    <p:sldId id="743" r:id="rId6"/>
    <p:sldId id="264" r:id="rId7"/>
    <p:sldId id="744" r:id="rId8"/>
    <p:sldId id="745" r:id="rId9"/>
    <p:sldId id="746" r:id="rId10"/>
    <p:sldId id="723" r:id="rId11"/>
    <p:sldId id="753" r:id="rId12"/>
    <p:sldId id="267" r:id="rId13"/>
    <p:sldId id="752" r:id="rId14"/>
    <p:sldId id="730" r:id="rId15"/>
    <p:sldId id="731" r:id="rId16"/>
    <p:sldId id="732" r:id="rId17"/>
    <p:sldId id="733" r:id="rId18"/>
    <p:sldId id="734" r:id="rId19"/>
    <p:sldId id="747" r:id="rId20"/>
    <p:sldId id="748" r:id="rId21"/>
    <p:sldId id="754" r:id="rId22"/>
    <p:sldId id="749" r:id="rId23"/>
    <p:sldId id="750" r:id="rId24"/>
    <p:sldId id="75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7A91C-70C8-B54E-AA3C-3735B952E60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FEA51-D02B-0148-BB30-72E7F48B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21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03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1200" kern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1200" kern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inimize</m:t>
                            </m:r>
                          </m:e>
                        </m:mr>
                        <m:mr>
                          <m:e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mr>
                      </m:m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sz="1200" i="0">
                    <a:solidFill>
                      <a:schemeClr val="bg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  <a:t>■8(</a:t>
                </a:r>
                <a:r>
                  <a:rPr lang="en-US" sz="1200" i="0" kern="2000">
                    <a:solidFill>
                      <a:schemeClr val="bg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  <a:t>minimize@</a:t>
                </a:r>
                <a:r>
                  <a:rPr lang="en-US" sz="1200" i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𝜃 ̅ )</a:t>
                </a:r>
                <a:r>
                  <a:rPr lang="en-US" sz="1200" i="0">
                    <a:solidFill>
                      <a:schemeClr val="bg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  <a:t>𝐽(</a:t>
                </a:r>
                <a:r>
                  <a:rPr lang="en-US" sz="1200" i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𝜃 ̅ 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ADCD5-D881-4222-85B9-4559FFF346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2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ADCD5-D881-4222-85B9-4559FFF346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21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54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5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Aside: the least-squares loss is convex, making this work. </a:t>
            </a:r>
          </a:p>
        </p:txBody>
      </p:sp>
    </p:spTree>
    <p:extLst>
      <p:ext uri="{BB962C8B-B14F-4D97-AF65-F5344CB8AC3E}">
        <p14:creationId xmlns:p14="http://schemas.microsoft.com/office/powerpoint/2010/main" val="391471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14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10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some arbitrary function </a:t>
            </a:r>
          </a:p>
          <a:p>
            <a:pPr marL="368300" indent="-355600">
              <a:lnSpc>
                <a:spcPct val="100000"/>
              </a:lnSpc>
              <a:buFont typeface="Arial"/>
              <a:buChar char="•"/>
              <a:tabLst>
                <a:tab pos="368300" algn="l"/>
              </a:tabLst>
            </a:pPr>
            <a:r>
              <a:rPr lang="en-US" sz="2900" spc="-35" dirty="0">
                <a:cs typeface="Calibri" panose="020F0502020204030204" pitchFamily="34" charset="0"/>
              </a:rPr>
              <a:t>A</a:t>
            </a:r>
            <a:r>
              <a:rPr lang="en-US" sz="2900" spc="-15" dirty="0">
                <a:cs typeface="Calibri" panose="020F0502020204030204" pitchFamily="34" charset="0"/>
              </a:rPr>
              <a:t>na</a:t>
            </a:r>
            <a:r>
              <a:rPr lang="en-US" sz="2900" spc="-45" dirty="0">
                <a:cs typeface="Calibri" panose="020F0502020204030204" pitchFamily="34" charset="0"/>
              </a:rPr>
              <a:t>l</a:t>
            </a:r>
            <a:r>
              <a:rPr lang="en-US" sz="2900" spc="45" dirty="0">
                <a:cs typeface="Calibri" panose="020F0502020204030204" pitchFamily="34" charset="0"/>
              </a:rPr>
              <a:t>y</a:t>
            </a:r>
            <a:r>
              <a:rPr lang="en-US" sz="2900" spc="-15" dirty="0">
                <a:cs typeface="Calibri" panose="020F0502020204030204" pitchFamily="34" charset="0"/>
              </a:rPr>
              <a:t>t</a:t>
            </a:r>
            <a:r>
              <a:rPr lang="en-US" sz="2900" spc="-45" dirty="0">
                <a:cs typeface="Calibri" panose="020F0502020204030204" pitchFamily="34" charset="0"/>
              </a:rPr>
              <a:t>i</a:t>
            </a:r>
            <a:r>
              <a:rPr lang="en-US" sz="2900" spc="45" dirty="0">
                <a:cs typeface="Calibri" panose="020F0502020204030204" pitchFamily="34" charset="0"/>
              </a:rPr>
              <a:t>c</a:t>
            </a:r>
            <a:r>
              <a:rPr lang="en-US" sz="2900" spc="-15" dirty="0">
                <a:cs typeface="Calibri" panose="020F0502020204030204" pitchFamily="34" charset="0"/>
              </a:rPr>
              <a:t>a</a:t>
            </a:r>
            <a:r>
              <a:rPr lang="en-US" sz="2900" dirty="0">
                <a:cs typeface="Calibri" panose="020F0502020204030204" pitchFamily="34" charset="0"/>
              </a:rPr>
              <a:t>l</a:t>
            </a:r>
            <a:r>
              <a:rPr lang="en-US" sz="2900" spc="150" dirty="0">
                <a:cs typeface="Calibri" panose="020F0502020204030204" pitchFamily="34" charset="0"/>
              </a:rPr>
              <a:t> </a:t>
            </a:r>
            <a:r>
              <a:rPr lang="en-US" sz="2900" spc="-20" dirty="0">
                <a:cs typeface="Calibri" panose="020F0502020204030204" pitchFamily="34" charset="0"/>
              </a:rPr>
              <a:t>m</a:t>
            </a:r>
            <a:r>
              <a:rPr lang="en-US" sz="2900" spc="-45" dirty="0">
                <a:cs typeface="Calibri" panose="020F0502020204030204" pitchFamily="34" charset="0"/>
              </a:rPr>
              <a:t>i</a:t>
            </a:r>
            <a:r>
              <a:rPr lang="en-US" sz="2900" spc="-15" dirty="0">
                <a:cs typeface="Calibri" panose="020F0502020204030204" pitchFamily="34" charset="0"/>
              </a:rPr>
              <a:t>n</a:t>
            </a:r>
            <a:r>
              <a:rPr lang="en-US" sz="2900" spc="-45" dirty="0">
                <a:cs typeface="Calibri" panose="020F0502020204030204" pitchFamily="34" charset="0"/>
              </a:rPr>
              <a:t>i</a:t>
            </a:r>
            <a:r>
              <a:rPr lang="en-US" sz="2900" spc="-20" dirty="0">
                <a:cs typeface="Calibri" panose="020F0502020204030204" pitchFamily="34" charset="0"/>
              </a:rPr>
              <a:t>m</a:t>
            </a:r>
            <a:r>
              <a:rPr lang="en-US" sz="2900" spc="-45" dirty="0">
                <a:cs typeface="Calibri" panose="020F0502020204030204" pitchFamily="34" charset="0"/>
              </a:rPr>
              <a:t>i</a:t>
            </a:r>
            <a:r>
              <a:rPr lang="en-US" sz="2900" spc="45" dirty="0">
                <a:cs typeface="Calibri" panose="020F0502020204030204" pitchFamily="34" charset="0"/>
              </a:rPr>
              <a:t>z</a:t>
            </a:r>
            <a:r>
              <a:rPr lang="en-US" sz="2900" spc="-15" dirty="0">
                <a:cs typeface="Calibri" panose="020F0502020204030204" pitchFamily="34" charset="0"/>
              </a:rPr>
              <a:t>at</a:t>
            </a:r>
            <a:r>
              <a:rPr lang="en-US" sz="2900" spc="-45" dirty="0">
                <a:cs typeface="Calibri" panose="020F0502020204030204" pitchFamily="34" charset="0"/>
              </a:rPr>
              <a:t>i</a:t>
            </a:r>
            <a:r>
              <a:rPr lang="en-US" sz="2900" spc="-15" dirty="0">
                <a:cs typeface="Calibri" panose="020F0502020204030204" pitchFamily="34" charset="0"/>
              </a:rPr>
              <a:t>o</a:t>
            </a:r>
            <a:r>
              <a:rPr lang="en-US" sz="2900" dirty="0">
                <a:cs typeface="Calibri" panose="020F0502020204030204" pitchFamily="34" charset="0"/>
              </a:rPr>
              <a:t>n</a:t>
            </a:r>
            <a:r>
              <a:rPr lang="en-US" sz="2900" spc="380" dirty="0">
                <a:cs typeface="Calibri" panose="020F0502020204030204" pitchFamily="34" charset="0"/>
              </a:rPr>
              <a:t> </a:t>
            </a:r>
            <a:r>
              <a:rPr lang="en-US" sz="2900" spc="-15" dirty="0">
                <a:cs typeface="Calibri" panose="020F0502020204030204" pitchFamily="34" charset="0"/>
              </a:rPr>
              <a:t>no</a:t>
            </a:r>
            <a:r>
              <a:rPr lang="en-US" sz="2900" spc="-10" dirty="0">
                <a:cs typeface="Calibri" panose="020F0502020204030204" pitchFamily="34" charset="0"/>
              </a:rPr>
              <a:t>t </a:t>
            </a:r>
            <a:r>
              <a:rPr lang="en-US" sz="2900" spc="45" dirty="0">
                <a:cs typeface="Calibri" panose="020F0502020204030204" pitchFamily="34" charset="0"/>
              </a:rPr>
              <a:t>sc</a:t>
            </a:r>
            <a:r>
              <a:rPr lang="en-US" sz="2900" spc="-15" dirty="0">
                <a:cs typeface="Calibri" panose="020F0502020204030204" pitchFamily="34" charset="0"/>
              </a:rPr>
              <a:t>a</a:t>
            </a:r>
            <a:r>
              <a:rPr lang="en-US" sz="2900" spc="-45" dirty="0">
                <a:cs typeface="Calibri" panose="020F0502020204030204" pitchFamily="34" charset="0"/>
              </a:rPr>
              <a:t>l</a:t>
            </a:r>
            <a:r>
              <a:rPr lang="en-US" sz="2900" spc="-15" dirty="0">
                <a:cs typeface="Calibri" panose="020F0502020204030204" pitchFamily="34" charset="0"/>
              </a:rPr>
              <a:t>ab</a:t>
            </a:r>
            <a:r>
              <a:rPr lang="en-US" sz="2900" spc="-45" dirty="0">
                <a:cs typeface="Calibri" panose="020F0502020204030204" pitchFamily="34" charset="0"/>
              </a:rPr>
              <a:t>l</a:t>
            </a:r>
            <a:r>
              <a:rPr lang="en-US" sz="2900" dirty="0">
                <a:cs typeface="Calibri" panose="020F0502020204030204" pitchFamily="34" charset="0"/>
              </a:rPr>
              <a:t>e</a:t>
            </a:r>
            <a:r>
              <a:rPr lang="en-US" sz="2900" spc="180" dirty="0">
                <a:cs typeface="Calibri" panose="020F0502020204030204" pitchFamily="34" charset="0"/>
              </a:rPr>
              <a:t> </a:t>
            </a:r>
            <a:r>
              <a:rPr lang="en-US" sz="2900" spc="-15" dirty="0">
                <a:cs typeface="Calibri" panose="020F0502020204030204" pitchFamily="34" charset="0"/>
              </a:rPr>
              <a:t>to </a:t>
            </a:r>
            <a:r>
              <a:rPr lang="en-US" sz="2900" spc="45" dirty="0">
                <a:cs typeface="Calibri" panose="020F0502020204030204" pitchFamily="34" charset="0"/>
              </a:rPr>
              <a:t>c</a:t>
            </a:r>
            <a:r>
              <a:rPr lang="en-US" sz="2900" spc="-15" dirty="0">
                <a:cs typeface="Calibri" panose="020F0502020204030204" pitchFamily="34" charset="0"/>
              </a:rPr>
              <a:t>o</a:t>
            </a:r>
            <a:r>
              <a:rPr lang="en-US" sz="2900" spc="-20" dirty="0">
                <a:cs typeface="Calibri" panose="020F0502020204030204" pitchFamily="34" charset="0"/>
              </a:rPr>
              <a:t>m</a:t>
            </a:r>
            <a:r>
              <a:rPr lang="en-US" sz="2900" spc="-15" dirty="0">
                <a:cs typeface="Calibri" panose="020F0502020204030204" pitchFamily="34" charset="0"/>
              </a:rPr>
              <a:t>p</a:t>
            </a:r>
            <a:r>
              <a:rPr lang="en-US" sz="2900" spc="-45" dirty="0">
                <a:cs typeface="Calibri" panose="020F0502020204030204" pitchFamily="34" charset="0"/>
              </a:rPr>
              <a:t>l</a:t>
            </a:r>
            <a:r>
              <a:rPr lang="en-US" sz="2900" spc="-15" dirty="0">
                <a:cs typeface="Calibri" panose="020F0502020204030204" pitchFamily="34" charset="0"/>
              </a:rPr>
              <a:t>e</a:t>
            </a:r>
            <a:r>
              <a:rPr lang="en-US" sz="2900" dirty="0">
                <a:cs typeface="Calibri" panose="020F0502020204030204" pitchFamily="34" charset="0"/>
              </a:rPr>
              <a:t>x</a:t>
            </a:r>
            <a:r>
              <a:rPr lang="en-US" sz="2900" spc="140" dirty="0">
                <a:cs typeface="Calibri" panose="020F0502020204030204" pitchFamily="34" charset="0"/>
              </a:rPr>
              <a:t> </a:t>
            </a:r>
            <a:r>
              <a:rPr lang="en-US" sz="2900" spc="-15" dirty="0">
                <a:cs typeface="Calibri" panose="020F0502020204030204" pitchFamily="34" charset="0"/>
              </a:rPr>
              <a:t>fun</a:t>
            </a:r>
            <a:r>
              <a:rPr lang="en-US" sz="2900" spc="25" dirty="0">
                <a:cs typeface="Calibri" panose="020F0502020204030204" pitchFamily="34" charset="0"/>
              </a:rPr>
              <a:t>c</a:t>
            </a:r>
            <a:r>
              <a:rPr lang="en-US" sz="2900" spc="-15" dirty="0">
                <a:cs typeface="Calibri" panose="020F0502020204030204" pitchFamily="34" charset="0"/>
              </a:rPr>
              <a:t>t</a:t>
            </a:r>
            <a:r>
              <a:rPr lang="en-US" sz="2900" spc="-45" dirty="0">
                <a:cs typeface="Calibri" panose="020F0502020204030204" pitchFamily="34" charset="0"/>
              </a:rPr>
              <a:t>i</a:t>
            </a:r>
            <a:r>
              <a:rPr lang="en-US" sz="2900" spc="-15" dirty="0">
                <a:cs typeface="Calibri" panose="020F0502020204030204" pitchFamily="34" charset="0"/>
              </a:rPr>
              <a:t>on</a:t>
            </a:r>
            <a:r>
              <a:rPr lang="en-US" sz="2900" dirty="0">
                <a:cs typeface="Calibri" panose="020F0502020204030204" pitchFamily="34" charset="0"/>
              </a:rPr>
              <a:t>s</a:t>
            </a:r>
            <a:r>
              <a:rPr lang="en-US" sz="2900" spc="140" dirty="0">
                <a:cs typeface="Calibri" panose="020F0502020204030204" pitchFamily="34" charset="0"/>
              </a:rPr>
              <a:t> </a:t>
            </a:r>
            <a:r>
              <a:rPr lang="en-US" sz="2900" spc="-15" dirty="0">
                <a:cs typeface="Calibri" panose="020F0502020204030204" pitchFamily="34" charset="0"/>
              </a:rPr>
              <a:t>o</a:t>
            </a:r>
            <a:r>
              <a:rPr lang="en-US" sz="2900" spc="-10" dirty="0">
                <a:cs typeface="Calibri" panose="020F0502020204030204" pitchFamily="34" charset="0"/>
              </a:rPr>
              <a:t>f </a:t>
            </a:r>
            <a:r>
              <a:rPr lang="en-US" sz="2900" spc="-15" dirty="0">
                <a:cs typeface="Calibri" panose="020F0502020204030204" pitchFamily="34" charset="0"/>
              </a:rPr>
              <a:t>hund</a:t>
            </a:r>
            <a:r>
              <a:rPr lang="en-US" sz="2900" spc="35" dirty="0">
                <a:cs typeface="Calibri" panose="020F0502020204030204" pitchFamily="34" charset="0"/>
              </a:rPr>
              <a:t>r</a:t>
            </a:r>
            <a:r>
              <a:rPr lang="en-US" sz="2900" spc="-15" dirty="0">
                <a:cs typeface="Calibri" panose="020F0502020204030204" pitchFamily="34" charset="0"/>
              </a:rPr>
              <a:t>ed</a:t>
            </a:r>
            <a:r>
              <a:rPr lang="en-US" sz="2900" dirty="0">
                <a:cs typeface="Calibri" panose="020F0502020204030204" pitchFamily="34" charset="0"/>
              </a:rPr>
              <a:t>s</a:t>
            </a:r>
            <a:r>
              <a:rPr lang="en-US" sz="2900" spc="140" dirty="0">
                <a:cs typeface="Calibri" panose="020F0502020204030204" pitchFamily="34" charset="0"/>
              </a:rPr>
              <a:t> </a:t>
            </a:r>
            <a:r>
              <a:rPr lang="en-US" sz="2900" spc="-15" dirty="0">
                <a:cs typeface="Calibri" panose="020F0502020204030204" pitchFamily="34" charset="0"/>
              </a:rPr>
              <a:t>o</a:t>
            </a:r>
            <a:r>
              <a:rPr lang="en-US" sz="2900" spc="-10" dirty="0">
                <a:cs typeface="Calibri" panose="020F0502020204030204" pitchFamily="34" charset="0"/>
              </a:rPr>
              <a:t>f</a:t>
            </a:r>
            <a:r>
              <a:rPr lang="en-US" sz="2900" spc="85" dirty="0">
                <a:cs typeface="Calibri" panose="020F0502020204030204" pitchFamily="34" charset="0"/>
              </a:rPr>
              <a:t> </a:t>
            </a:r>
            <a:r>
              <a:rPr lang="en-US" sz="2900" spc="-15" dirty="0">
                <a:cs typeface="Calibri" panose="020F0502020204030204" pitchFamily="34" charset="0"/>
              </a:rPr>
              <a:t>pa</a:t>
            </a:r>
            <a:r>
              <a:rPr lang="en-US" sz="2900" spc="35" dirty="0">
                <a:cs typeface="Calibri" panose="020F0502020204030204" pitchFamily="34" charset="0"/>
              </a:rPr>
              <a:t>r</a:t>
            </a:r>
            <a:r>
              <a:rPr lang="en-US" sz="2900" spc="-15" dirty="0">
                <a:cs typeface="Calibri" panose="020F0502020204030204" pitchFamily="34" charset="0"/>
              </a:rPr>
              <a:t>a</a:t>
            </a:r>
            <a:r>
              <a:rPr lang="en-US" sz="2900" spc="-20" dirty="0">
                <a:cs typeface="Calibri" panose="020F0502020204030204" pitchFamily="34" charset="0"/>
              </a:rPr>
              <a:t>m</a:t>
            </a:r>
            <a:r>
              <a:rPr lang="en-US" sz="2900" spc="-15" dirty="0">
                <a:cs typeface="Calibri" panose="020F0502020204030204" pitchFamily="34" charset="0"/>
              </a:rPr>
              <a:t>ete</a:t>
            </a:r>
            <a:r>
              <a:rPr lang="en-US" sz="2900" spc="35" dirty="0">
                <a:cs typeface="Calibri" panose="020F0502020204030204" pitchFamily="34" charset="0"/>
              </a:rPr>
              <a:t>r</a:t>
            </a:r>
            <a:r>
              <a:rPr lang="en-US" sz="2900" dirty="0">
                <a:cs typeface="Calibri" panose="020F0502020204030204" pitchFamily="34" charset="0"/>
              </a:rPr>
              <a:t>s</a:t>
            </a:r>
            <a:endParaRPr lang="en-US" sz="3050" dirty="0">
              <a:cs typeface="Calibri" panose="020F0502020204030204" pitchFamily="34" charset="0"/>
            </a:endParaRPr>
          </a:p>
          <a:p>
            <a:pPr marL="368300" indent="-355600">
              <a:lnSpc>
                <a:spcPct val="100000"/>
              </a:lnSpc>
              <a:buFont typeface="Arial"/>
              <a:buChar char="•"/>
              <a:tabLst>
                <a:tab pos="368300" algn="l"/>
              </a:tabLst>
            </a:pPr>
            <a:r>
              <a:rPr lang="en-US" sz="2900" spc="1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G</a:t>
            </a:r>
            <a:r>
              <a:rPr lang="en-US" sz="2900" spc="2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r</a:t>
            </a:r>
            <a:r>
              <a:rPr lang="en-US" sz="2900" spc="-1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ad</a:t>
            </a:r>
            <a:r>
              <a:rPr lang="en-US" sz="2900" spc="-4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i</a:t>
            </a:r>
            <a:r>
              <a:rPr lang="en-US" sz="2900" spc="-1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en</a:t>
            </a:r>
            <a:r>
              <a:rPr lang="en-US" sz="2900" spc="-10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t</a:t>
            </a:r>
            <a:r>
              <a:rPr lang="en-US" sz="2900" spc="8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2900" spc="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D</a:t>
            </a:r>
            <a:r>
              <a:rPr lang="en-US" sz="2900" spc="-1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e</a:t>
            </a:r>
            <a:r>
              <a:rPr lang="en-US" sz="2900" spc="4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sc</a:t>
            </a:r>
            <a:r>
              <a:rPr lang="en-US" sz="2900" spc="-15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en</a:t>
            </a:r>
            <a:r>
              <a:rPr lang="en-US" sz="2900" spc="-10" dirty="0">
                <a:solidFill>
                  <a:schemeClr val="accent2">
                    <a:lumMod val="50000"/>
                  </a:schemeClr>
                </a:solidFill>
                <a:cs typeface="Calibri" panose="020F0502020204030204" pitchFamily="34" charset="0"/>
              </a:rPr>
              <a:t>t </a:t>
            </a:r>
            <a:r>
              <a:rPr lang="en-US" sz="2900" spc="-10" dirty="0">
                <a:cs typeface="Calibri" panose="020F0502020204030204" pitchFamily="34" charset="0"/>
              </a:rPr>
              <a:t>algorithm</a:t>
            </a:r>
            <a:endParaRPr lang="en-US" sz="2900" dirty="0">
              <a:cs typeface="Calibri" panose="020F0502020204030204" pitchFamily="34" charset="0"/>
            </a:endParaRPr>
          </a:p>
          <a:p>
            <a:pPr marL="825500" lvl="1" indent="-355600">
              <a:lnSpc>
                <a:spcPct val="100000"/>
              </a:lnSpc>
              <a:buFont typeface="Arial"/>
              <a:buChar char="•"/>
              <a:tabLst>
                <a:tab pos="368300" algn="l"/>
              </a:tabLst>
            </a:pPr>
            <a:r>
              <a:rPr lang="en-US" spc="10" dirty="0">
                <a:cs typeface="Calibri" panose="020F0502020204030204" pitchFamily="34" charset="0"/>
              </a:rPr>
              <a:t>E</a:t>
            </a:r>
            <a:r>
              <a:rPr lang="en-US" spc="-5" dirty="0">
                <a:cs typeface="Calibri" panose="020F0502020204030204" pitchFamily="34" charset="0"/>
              </a:rPr>
              <a:t>ff</a:t>
            </a:r>
            <a:r>
              <a:rPr lang="en-US" spc="40" dirty="0">
                <a:cs typeface="Calibri" panose="020F0502020204030204" pitchFamily="34" charset="0"/>
              </a:rPr>
              <a:t>i</a:t>
            </a:r>
            <a:r>
              <a:rPr lang="en-US" spc="50" dirty="0">
                <a:cs typeface="Calibri" panose="020F0502020204030204" pitchFamily="34" charset="0"/>
              </a:rPr>
              <a:t>c</a:t>
            </a:r>
            <a:r>
              <a:rPr lang="en-US" spc="40" dirty="0">
                <a:cs typeface="Calibri" panose="020F0502020204030204" pitchFamily="34" charset="0"/>
              </a:rPr>
              <a:t>i</a:t>
            </a:r>
            <a:r>
              <a:rPr lang="en-US" spc="5" dirty="0">
                <a:cs typeface="Calibri" panose="020F0502020204030204" pitchFamily="34" charset="0"/>
              </a:rPr>
              <a:t>en</a:t>
            </a:r>
            <a:r>
              <a:rPr lang="en-US" spc="-10" dirty="0">
                <a:cs typeface="Calibri" panose="020F0502020204030204" pitchFamily="34" charset="0"/>
              </a:rPr>
              <a:t>t</a:t>
            </a:r>
            <a:r>
              <a:rPr lang="en-US" spc="-290" dirty="0">
                <a:cs typeface="Calibri" panose="020F0502020204030204" pitchFamily="34" charset="0"/>
              </a:rPr>
              <a:t> </a:t>
            </a:r>
            <a:r>
              <a:rPr lang="en-US" spc="5" dirty="0">
                <a:cs typeface="Calibri" panose="020F0502020204030204" pitchFamily="34" charset="0"/>
              </a:rPr>
              <a:t>an</a:t>
            </a:r>
            <a:r>
              <a:rPr lang="en-US" dirty="0">
                <a:cs typeface="Calibri" panose="020F0502020204030204" pitchFamily="34" charset="0"/>
              </a:rPr>
              <a:t>d</a:t>
            </a:r>
            <a:r>
              <a:rPr lang="en-US" spc="10" dirty="0">
                <a:cs typeface="Calibri" panose="020F0502020204030204" pitchFamily="34" charset="0"/>
              </a:rPr>
              <a:t> </a:t>
            </a:r>
            <a:r>
              <a:rPr lang="en-US" spc="50" dirty="0">
                <a:cs typeface="Calibri" panose="020F0502020204030204" pitchFamily="34" charset="0"/>
              </a:rPr>
              <a:t>sc</a:t>
            </a:r>
            <a:r>
              <a:rPr lang="en-US" spc="5" dirty="0">
                <a:cs typeface="Calibri" panose="020F0502020204030204" pitchFamily="34" charset="0"/>
              </a:rPr>
              <a:t>a</a:t>
            </a:r>
            <a:r>
              <a:rPr lang="en-US" spc="40" dirty="0">
                <a:cs typeface="Calibri" panose="020F0502020204030204" pitchFamily="34" charset="0"/>
              </a:rPr>
              <a:t>l</a:t>
            </a:r>
            <a:r>
              <a:rPr lang="en-US" spc="5" dirty="0">
                <a:cs typeface="Calibri" panose="020F0502020204030204" pitchFamily="34" charset="0"/>
              </a:rPr>
              <a:t>ab</a:t>
            </a:r>
            <a:r>
              <a:rPr lang="en-US" spc="40" dirty="0">
                <a:cs typeface="Calibri" panose="020F0502020204030204" pitchFamily="34" charset="0"/>
              </a:rPr>
              <a:t>l</a:t>
            </a:r>
            <a:r>
              <a:rPr lang="en-US" dirty="0">
                <a:cs typeface="Calibri" panose="020F0502020204030204" pitchFamily="34" charset="0"/>
              </a:rPr>
              <a:t>e</a:t>
            </a:r>
            <a:r>
              <a:rPr lang="en-US" spc="-190" dirty="0">
                <a:cs typeface="Calibri" panose="020F0502020204030204" pitchFamily="34" charset="0"/>
              </a:rPr>
              <a:t> </a:t>
            </a:r>
            <a:r>
              <a:rPr lang="en-US" spc="-5" dirty="0">
                <a:cs typeface="Calibri" panose="020F0502020204030204" pitchFamily="34" charset="0"/>
              </a:rPr>
              <a:t>t</a:t>
            </a:r>
            <a:r>
              <a:rPr lang="en-US" dirty="0">
                <a:cs typeface="Calibri" panose="020F0502020204030204" pitchFamily="34" charset="0"/>
              </a:rPr>
              <a:t>o</a:t>
            </a:r>
            <a:r>
              <a:rPr lang="en-US" spc="10" dirty="0">
                <a:cs typeface="Calibri" panose="020F0502020204030204" pitchFamily="34" charset="0"/>
              </a:rPr>
              <a:t> </a:t>
            </a:r>
            <a:r>
              <a:rPr lang="en-US" spc="-5" dirty="0">
                <a:cs typeface="Calibri" panose="020F0502020204030204" pitchFamily="34" charset="0"/>
              </a:rPr>
              <a:t>t</a:t>
            </a:r>
            <a:r>
              <a:rPr lang="en-US" spc="5" dirty="0">
                <a:cs typeface="Calibri" panose="020F0502020204030204" pitchFamily="34" charset="0"/>
              </a:rPr>
              <a:t>hou</a:t>
            </a:r>
            <a:r>
              <a:rPr lang="en-US" spc="50" dirty="0">
                <a:cs typeface="Calibri" panose="020F0502020204030204" pitchFamily="34" charset="0"/>
              </a:rPr>
              <a:t>s</a:t>
            </a:r>
            <a:r>
              <a:rPr lang="en-US" spc="5" dirty="0">
                <a:cs typeface="Calibri" panose="020F0502020204030204" pitchFamily="34" charset="0"/>
              </a:rPr>
              <a:t>and</a:t>
            </a:r>
            <a:r>
              <a:rPr lang="en-US" dirty="0">
                <a:cs typeface="Calibri" panose="020F0502020204030204" pitchFamily="34" charset="0"/>
              </a:rPr>
              <a:t>s</a:t>
            </a:r>
            <a:r>
              <a:rPr lang="en-US" spc="-145" dirty="0">
                <a:cs typeface="Calibri" panose="020F0502020204030204" pitchFamily="34" charset="0"/>
              </a:rPr>
              <a:t> </a:t>
            </a:r>
            <a:r>
              <a:rPr lang="en-US" spc="5" dirty="0">
                <a:cs typeface="Calibri" panose="020F0502020204030204" pitchFamily="34" charset="0"/>
              </a:rPr>
              <a:t>o</a:t>
            </a:r>
            <a:r>
              <a:rPr lang="en-US" spc="-10" dirty="0">
                <a:cs typeface="Calibri" panose="020F0502020204030204" pitchFamily="34" charset="0"/>
              </a:rPr>
              <a:t>f</a:t>
            </a:r>
            <a:r>
              <a:rPr lang="en-US" spc="10" dirty="0">
                <a:cs typeface="Calibri" panose="020F0502020204030204" pitchFamily="34" charset="0"/>
              </a:rPr>
              <a:t> </a:t>
            </a:r>
            <a:r>
              <a:rPr lang="en-US" spc="5" dirty="0">
                <a:cs typeface="Calibri" panose="020F0502020204030204" pitchFamily="34" charset="0"/>
              </a:rPr>
              <a:t>pa</a:t>
            </a:r>
            <a:r>
              <a:rPr lang="en-US" spc="-35" dirty="0">
                <a:cs typeface="Calibri" panose="020F0502020204030204" pitchFamily="34" charset="0"/>
              </a:rPr>
              <a:t>r</a:t>
            </a:r>
            <a:r>
              <a:rPr lang="en-US" spc="5" dirty="0">
                <a:cs typeface="Calibri" panose="020F0502020204030204" pitchFamily="34" charset="0"/>
              </a:rPr>
              <a:t>a</a:t>
            </a:r>
            <a:r>
              <a:rPr lang="en-US" spc="15" dirty="0">
                <a:cs typeface="Calibri" panose="020F0502020204030204" pitchFamily="34" charset="0"/>
              </a:rPr>
              <a:t>m</a:t>
            </a:r>
            <a:r>
              <a:rPr lang="en-US" spc="5" dirty="0">
                <a:cs typeface="Calibri" panose="020F0502020204030204" pitchFamily="34" charset="0"/>
              </a:rPr>
              <a:t>e</a:t>
            </a:r>
            <a:r>
              <a:rPr lang="en-US" spc="-5" dirty="0">
                <a:cs typeface="Calibri" panose="020F0502020204030204" pitchFamily="34" charset="0"/>
              </a:rPr>
              <a:t>t</a:t>
            </a:r>
            <a:r>
              <a:rPr lang="en-US" spc="5" dirty="0">
                <a:cs typeface="Calibri" panose="020F0502020204030204" pitchFamily="34" charset="0"/>
              </a:rPr>
              <a:t>e</a:t>
            </a:r>
            <a:r>
              <a:rPr lang="en-US" spc="-35" dirty="0">
                <a:cs typeface="Calibri" panose="020F0502020204030204" pitchFamily="34" charset="0"/>
              </a:rPr>
              <a:t>r</a:t>
            </a:r>
            <a:r>
              <a:rPr lang="en-US" dirty="0">
                <a:cs typeface="Calibri" panose="020F0502020204030204" pitchFamily="34" charset="0"/>
              </a:rPr>
              <a:t>s</a:t>
            </a:r>
          </a:p>
          <a:p>
            <a:pPr marL="825500" lvl="1" indent="-355600">
              <a:lnSpc>
                <a:spcPct val="100000"/>
              </a:lnSpc>
              <a:buFont typeface="Arial"/>
              <a:buChar char="•"/>
              <a:tabLst>
                <a:tab pos="368300" algn="l"/>
              </a:tabLst>
            </a:pPr>
            <a:r>
              <a:rPr lang="en-US" spc="-10" dirty="0">
                <a:cs typeface="Calibri" panose="020F0502020204030204" pitchFamily="34" charset="0"/>
              </a:rPr>
              <a:t>U</a:t>
            </a:r>
            <a:r>
              <a:rPr lang="en-US" spc="50" dirty="0">
                <a:cs typeface="Calibri" panose="020F0502020204030204" pitchFamily="34" charset="0"/>
              </a:rPr>
              <a:t>s</a:t>
            </a:r>
            <a:r>
              <a:rPr lang="en-US" spc="5" dirty="0">
                <a:cs typeface="Calibri" panose="020F0502020204030204" pitchFamily="34" charset="0"/>
              </a:rPr>
              <a:t>e</a:t>
            </a:r>
            <a:r>
              <a:rPr lang="en-US" dirty="0">
                <a:cs typeface="Calibri" panose="020F0502020204030204" pitchFamily="34" charset="0"/>
              </a:rPr>
              <a:t>d</a:t>
            </a:r>
            <a:r>
              <a:rPr lang="en-US" spc="-90" dirty="0">
                <a:cs typeface="Calibri" panose="020F0502020204030204" pitchFamily="34" charset="0"/>
              </a:rPr>
              <a:t> </a:t>
            </a:r>
            <a:r>
              <a:rPr lang="en-US" spc="40" dirty="0">
                <a:cs typeface="Calibri" panose="020F0502020204030204" pitchFamily="34" charset="0"/>
              </a:rPr>
              <a:t>i</a:t>
            </a:r>
            <a:r>
              <a:rPr lang="en-US" dirty="0">
                <a:cs typeface="Calibri" panose="020F0502020204030204" pitchFamily="34" charset="0"/>
              </a:rPr>
              <a:t>n</a:t>
            </a:r>
            <a:r>
              <a:rPr lang="en-US" spc="10" dirty="0">
                <a:cs typeface="Calibri" panose="020F0502020204030204" pitchFamily="34" charset="0"/>
              </a:rPr>
              <a:t> </a:t>
            </a:r>
            <a:r>
              <a:rPr lang="en-US" spc="15" dirty="0">
                <a:cs typeface="Calibri" panose="020F0502020204030204" pitchFamily="34" charset="0"/>
              </a:rPr>
              <a:t>m</a:t>
            </a:r>
            <a:r>
              <a:rPr lang="en-US" spc="5" dirty="0">
                <a:cs typeface="Calibri" panose="020F0502020204030204" pitchFamily="34" charset="0"/>
              </a:rPr>
              <a:t>an</a:t>
            </a:r>
            <a:r>
              <a:rPr lang="en-US" spc="-15" dirty="0">
                <a:cs typeface="Calibri" panose="020F0502020204030204" pitchFamily="34" charset="0"/>
              </a:rPr>
              <a:t>y</a:t>
            </a:r>
            <a:r>
              <a:rPr lang="en-US" spc="-45" dirty="0">
                <a:cs typeface="Calibri" panose="020F0502020204030204" pitchFamily="34" charset="0"/>
              </a:rPr>
              <a:t> </a:t>
            </a:r>
            <a:r>
              <a:rPr lang="en-US" spc="5" dirty="0">
                <a:cs typeface="Calibri" panose="020F0502020204030204" pitchFamily="34" charset="0"/>
              </a:rPr>
              <a:t>app</a:t>
            </a:r>
            <a:r>
              <a:rPr lang="en-US" spc="40" dirty="0">
                <a:cs typeface="Calibri" panose="020F0502020204030204" pitchFamily="34" charset="0"/>
              </a:rPr>
              <a:t>li</a:t>
            </a:r>
            <a:r>
              <a:rPr lang="en-US" spc="35" dirty="0">
                <a:cs typeface="Calibri" panose="020F0502020204030204" pitchFamily="34" charset="0"/>
              </a:rPr>
              <a:t>c</a:t>
            </a:r>
            <a:r>
              <a:rPr lang="en-US" spc="5" dirty="0">
                <a:cs typeface="Calibri" panose="020F0502020204030204" pitchFamily="34" charset="0"/>
              </a:rPr>
              <a:t>a</a:t>
            </a:r>
            <a:r>
              <a:rPr lang="en-US" spc="-5" dirty="0">
                <a:cs typeface="Calibri" panose="020F0502020204030204" pitchFamily="34" charset="0"/>
              </a:rPr>
              <a:t>t</a:t>
            </a:r>
            <a:r>
              <a:rPr lang="en-US" spc="40" dirty="0">
                <a:cs typeface="Calibri" panose="020F0502020204030204" pitchFamily="34" charset="0"/>
              </a:rPr>
              <a:t>i</a:t>
            </a:r>
            <a:r>
              <a:rPr lang="en-US" spc="5" dirty="0">
                <a:cs typeface="Calibri" panose="020F0502020204030204" pitchFamily="34" charset="0"/>
              </a:rPr>
              <a:t>on</a:t>
            </a:r>
            <a:r>
              <a:rPr lang="en-US" spc="-15" dirty="0">
                <a:cs typeface="Calibri" panose="020F0502020204030204" pitchFamily="34" charset="0"/>
              </a:rPr>
              <a:t>s</a:t>
            </a:r>
            <a:r>
              <a:rPr lang="en-US" spc="-245" dirty="0">
                <a:cs typeface="Calibri" panose="020F0502020204030204" pitchFamily="34" charset="0"/>
              </a:rPr>
              <a:t> </a:t>
            </a:r>
            <a:r>
              <a:rPr lang="en-US" spc="5" dirty="0">
                <a:cs typeface="Calibri" panose="020F0502020204030204" pitchFamily="34" charset="0"/>
              </a:rPr>
              <a:t>o</a:t>
            </a:r>
            <a:r>
              <a:rPr lang="en-US" spc="-10" dirty="0">
                <a:cs typeface="Calibri" panose="020F0502020204030204" pitchFamily="34" charset="0"/>
              </a:rPr>
              <a:t>f</a:t>
            </a:r>
            <a:r>
              <a:rPr lang="en-US" spc="10" dirty="0">
                <a:cs typeface="Calibri" panose="020F0502020204030204" pitchFamily="34" charset="0"/>
              </a:rPr>
              <a:t> </a:t>
            </a:r>
            <a:r>
              <a:rPr lang="en-US" spc="15" dirty="0">
                <a:cs typeface="Calibri" panose="020F0502020204030204" pitchFamily="34" charset="0"/>
              </a:rPr>
              <a:t>m</a:t>
            </a:r>
            <a:r>
              <a:rPr lang="en-US" spc="40" dirty="0">
                <a:cs typeface="Calibri" panose="020F0502020204030204" pitchFamily="34" charset="0"/>
              </a:rPr>
              <a:t>i</a:t>
            </a:r>
            <a:r>
              <a:rPr lang="en-US" spc="5" dirty="0">
                <a:cs typeface="Calibri" panose="020F0502020204030204" pitchFamily="34" charset="0"/>
              </a:rPr>
              <a:t>n</a:t>
            </a:r>
            <a:r>
              <a:rPr lang="en-US" spc="40" dirty="0">
                <a:cs typeface="Calibri" panose="020F0502020204030204" pitchFamily="34" charset="0"/>
              </a:rPr>
              <a:t>i</a:t>
            </a:r>
            <a:r>
              <a:rPr lang="en-US" spc="15" dirty="0">
                <a:cs typeface="Calibri" panose="020F0502020204030204" pitchFamily="34" charset="0"/>
              </a:rPr>
              <a:t>m</a:t>
            </a:r>
            <a:r>
              <a:rPr lang="en-US" spc="40" dirty="0">
                <a:cs typeface="Calibri" panose="020F0502020204030204" pitchFamily="34" charset="0"/>
              </a:rPr>
              <a:t>i</a:t>
            </a:r>
            <a:r>
              <a:rPr lang="en-US" spc="35" dirty="0">
                <a:cs typeface="Calibri" panose="020F0502020204030204" pitchFamily="34" charset="0"/>
              </a:rPr>
              <a:t>z</a:t>
            </a:r>
            <a:r>
              <a:rPr lang="en-US" spc="40" dirty="0">
                <a:cs typeface="Calibri" panose="020F0502020204030204" pitchFamily="34" charset="0"/>
              </a:rPr>
              <a:t>i</a:t>
            </a:r>
            <a:r>
              <a:rPr lang="en-US" spc="5" dirty="0">
                <a:cs typeface="Calibri" panose="020F0502020204030204" pitchFamily="34" charset="0"/>
              </a:rPr>
              <a:t>n</a:t>
            </a:r>
            <a:r>
              <a:rPr lang="en-US" dirty="0">
                <a:cs typeface="Calibri" panose="020F0502020204030204" pitchFamily="34" charset="0"/>
              </a:rPr>
              <a:t>g</a:t>
            </a:r>
            <a:r>
              <a:rPr lang="en-US" spc="-290" dirty="0">
                <a:cs typeface="Calibri" panose="020F0502020204030204" pitchFamily="34" charset="0"/>
              </a:rPr>
              <a:t> </a:t>
            </a:r>
            <a:r>
              <a:rPr lang="en-US" spc="-5" dirty="0">
                <a:cs typeface="Calibri" panose="020F0502020204030204" pitchFamily="34" charset="0"/>
              </a:rPr>
              <a:t>f</a:t>
            </a:r>
            <a:r>
              <a:rPr lang="en-US" spc="5" dirty="0">
                <a:cs typeface="Calibri" panose="020F0502020204030204" pitchFamily="34" charset="0"/>
              </a:rPr>
              <a:t>un</a:t>
            </a:r>
            <a:r>
              <a:rPr lang="en-US" spc="35" dirty="0">
                <a:cs typeface="Calibri" panose="020F0502020204030204" pitchFamily="34" charset="0"/>
              </a:rPr>
              <a:t>c</a:t>
            </a:r>
            <a:r>
              <a:rPr lang="en-US" spc="-5" dirty="0">
                <a:cs typeface="Calibri" panose="020F0502020204030204" pitchFamily="34" charset="0"/>
              </a:rPr>
              <a:t>t</a:t>
            </a:r>
            <a:r>
              <a:rPr lang="en-US" spc="40" dirty="0">
                <a:cs typeface="Calibri" panose="020F0502020204030204" pitchFamily="34" charset="0"/>
              </a:rPr>
              <a:t>i</a:t>
            </a:r>
            <a:r>
              <a:rPr lang="en-US" spc="5" dirty="0">
                <a:cs typeface="Calibri" panose="020F0502020204030204" pitchFamily="34" charset="0"/>
              </a:rPr>
              <a:t>on</a:t>
            </a:r>
            <a:r>
              <a:rPr lang="en-US" spc="-15" dirty="0">
                <a:cs typeface="Calibri" panose="020F0502020204030204" pitchFamily="34" charset="0"/>
              </a:rPr>
              <a:t>s</a:t>
            </a:r>
          </a:p>
          <a:p>
            <a:pPr marL="469900" lvl="1" indent="0">
              <a:lnSpc>
                <a:spcPct val="100000"/>
              </a:lnSpc>
              <a:buFont typeface="Arial"/>
              <a:buNone/>
              <a:tabLst>
                <a:tab pos="368300" algn="l"/>
              </a:tabLst>
            </a:pPr>
            <a:endParaRPr lang="en-US" spc="-15" dirty="0">
              <a:cs typeface="Calibri" panose="020F0502020204030204" pitchFamily="34" charset="0"/>
            </a:endParaRPr>
          </a:p>
          <a:p>
            <a:pPr marL="12700" marR="119380">
              <a:lnSpc>
                <a:spcPct val="100000"/>
              </a:lnSpc>
            </a:pPr>
            <a:r>
              <a:rPr lang="en-US" sz="2500" spc="-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-1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5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-1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lang="en-US" sz="2500" spc="-3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5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5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1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500" spc="-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po</a:t>
            </a:r>
            <a:r>
              <a:rPr lang="en-US" sz="2500" spc="5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5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1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500" spc="-3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edu</a:t>
            </a:r>
            <a:r>
              <a:rPr lang="en-US" sz="2500" spc="5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5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500" spc="-1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5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550" spc="-15" baseline="-16339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080">
              <a:lnSpc>
                <a:spcPct val="100000"/>
              </a:lnSpc>
            </a:pPr>
            <a:r>
              <a:rPr lang="en-US" sz="2500" spc="-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-1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5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-1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lang="en-US" sz="2500" spc="-3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5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5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1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500" spc="-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negat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5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1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500" spc="3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500" spc="-3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ea</a:t>
            </a:r>
            <a:r>
              <a:rPr lang="en-US" sz="2500" spc="3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35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500" spc="4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500" spc="-1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500" spc="-1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5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spc="5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550" spc="-15" baseline="-16339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550" baseline="-16339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lvl="1" indent="0">
              <a:lnSpc>
                <a:spcPct val="100000"/>
              </a:lnSpc>
              <a:buFont typeface="Arial"/>
              <a:buNone/>
              <a:tabLst>
                <a:tab pos="368300" algn="l"/>
              </a:tabLst>
            </a:pPr>
            <a:endParaRPr lang="en-US" dirty="0"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ADCD5-D881-4222-85B9-4559FFF346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0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2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5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5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chemeClr val="tx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51012" y="4948518"/>
            <a:ext cx="7476564" cy="171341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chemeClr val="tx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299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6533A20-C0E1-E0EF-3D64-868B4F6D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CDFED7-7462-85C5-FA25-E856479C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3130F1-939A-5722-F432-34FF0AB8F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0D81EF-4276-33BC-44A7-2F50EC44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CCC8352-B607-9D4B-0F95-9002EE25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2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65D447C-D0E2-6E4C-F002-9D849FCB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FE93E69-B0DA-64A4-69F2-2F8D6FE69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AAED73-479F-A9C8-BBE3-D226F141C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597702-07E7-F931-FD04-E5BC2912D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CEA7C0C-4D67-5E1D-9640-DAFD0AD24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EEA1B306-8E67-A02C-D47F-61DD7471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F2D6BBA7-DECF-791E-F5FD-ACC021F8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34B66F1D-1147-3EEA-77B6-A5A405A0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6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4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7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5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1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2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865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2308"/>
            <a:ext cx="10515600" cy="500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D8E67-F1E1-8942-9319-87F8AC5146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FFA2-78F5-FF45-AF8F-19E34AA4E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8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24.pn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3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7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1.png"/><Relationship Id="rId4" Type="http://schemas.openxmlformats.org/officeDocument/2006/relationships/image" Target="../media/image3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1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252413" y="853307"/>
            <a:ext cx="11517092" cy="299441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5200" dirty="0">
                <a:latin typeface="Calibri" panose="020F0502020204030204" pitchFamily="34" charset="0"/>
              </a:rPr>
              <a:t>CS60050</a:t>
            </a:r>
            <a:br>
              <a:rPr lang="en" sz="5200" dirty="0">
                <a:latin typeface="Calibri" panose="020F0502020204030204" pitchFamily="34" charset="0"/>
              </a:rPr>
            </a:br>
            <a:r>
              <a:rPr lang="en" sz="5200" dirty="0">
                <a:latin typeface="Calibri" panose="020F0502020204030204" pitchFamily="34" charset="0"/>
              </a:rPr>
              <a:t>Machine Learning</a:t>
            </a:r>
            <a:br>
              <a:rPr lang="en" sz="5200" dirty="0">
                <a:latin typeface="Calibri" panose="020F0502020204030204" pitchFamily="34" charset="0"/>
              </a:rPr>
            </a:br>
            <a:br>
              <a:rPr lang="en" sz="5200" dirty="0">
                <a:latin typeface="Calibri" panose="020F0502020204030204" pitchFamily="34" charset="0"/>
              </a:rPr>
            </a:br>
            <a:r>
              <a:rPr lang="en" sz="5200" b="1" dirty="0">
                <a:solidFill>
                  <a:srgbClr val="C00000"/>
                </a:solidFill>
              </a:rPr>
              <a:t>Linear Regression </a:t>
            </a:r>
            <a:r>
              <a:rPr lang="en-US" sz="5200" b="1" dirty="0">
                <a:solidFill>
                  <a:srgbClr val="C00000"/>
                </a:solidFill>
              </a:rPr>
              <a:t>Part 1</a:t>
            </a:r>
            <a:br>
              <a:rPr lang="en" sz="2000" i="0" dirty="0">
                <a:solidFill>
                  <a:srgbClr val="C00000"/>
                </a:solidFill>
                <a:latin typeface="+mn-lt"/>
              </a:rPr>
            </a:br>
            <a:endParaRPr lang="en" sz="2000" i="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14400" y="4138162"/>
            <a:ext cx="10363200" cy="2186559"/>
          </a:xfrm>
        </p:spPr>
        <p:txBody>
          <a:bodyPr>
            <a:normAutofit/>
          </a:bodyPr>
          <a:lstStyle/>
          <a:p>
            <a:pPr algn="ctr"/>
            <a:r>
              <a:rPr lang="en-US" sz="3600" b="0" dirty="0"/>
              <a:t>Sudeshna </a:t>
            </a:r>
            <a:r>
              <a:rPr lang="en-US" sz="3600" b="0"/>
              <a:t>Sarkar           </a:t>
            </a:r>
            <a:r>
              <a:rPr lang="en-US" sz="3600" b="0" dirty="0" err="1"/>
              <a:t>Somak</a:t>
            </a:r>
            <a:r>
              <a:rPr lang="en-US" sz="3600" b="0" dirty="0"/>
              <a:t> Aditya</a:t>
            </a:r>
          </a:p>
          <a:p>
            <a:pPr algn="ctr"/>
            <a:r>
              <a:rPr lang="en-US" b="0" dirty="0"/>
              <a:t>Department of CSE, IIT Kharagpur</a:t>
            </a:r>
          </a:p>
          <a:p>
            <a:pPr algn="ctr"/>
            <a:r>
              <a:rPr lang="en-US" b="0" dirty="0"/>
              <a:t>August 9,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435958-F243-48C8-BA7A-45B4B2B77571}"/>
              </a:ext>
            </a:extLst>
          </p:cNvPr>
          <p:cNvSpPr txBox="1">
            <a:spLocks/>
          </p:cNvSpPr>
          <p:nvPr/>
        </p:nvSpPr>
        <p:spPr>
          <a:xfrm>
            <a:off x="23812" y="5231442"/>
            <a:ext cx="11043458" cy="187498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rm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None/>
              <a:defRPr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C2A5D-B2D4-3846-AE6D-60EC1581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106" y="4795265"/>
            <a:ext cx="1302327" cy="14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2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/>
              <a:t>Linear Regression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Shape 13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55177" y="1051694"/>
                <a:ext cx="10515600" cy="4170462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</a:endParaRPr>
              </a:p>
              <a:p>
                <a:pPr>
                  <a:buNone/>
                </a:pPr>
                <a:r>
                  <a:rPr lang="en-US" sz="2400" dirty="0"/>
                  <a:t>The loss is the squared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a:rPr lang="en-US" sz="240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spcBef>
                    <a:spcPts val="120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34" name="Shape 1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5177" y="1051694"/>
                <a:ext cx="10515600" cy="4170462"/>
              </a:xfrm>
              <a:prstGeom prst="rect">
                <a:avLst/>
              </a:prstGeom>
              <a:blipFill>
                <a:blip r:embed="rId3"/>
                <a:stretch>
                  <a:fillRect l="-870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D780B2F-43D6-4099-9121-18866D83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320" y="2609719"/>
            <a:ext cx="4686509" cy="310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A70B41-CF4C-4DB8-BA46-1C03F0E6A2DB}"/>
                  </a:ext>
                </a:extLst>
              </p:cNvPr>
              <p:cNvSpPr txBox="1"/>
              <p:nvPr/>
            </p:nvSpPr>
            <p:spPr>
              <a:xfrm>
                <a:off x="7075853" y="5282741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A70B41-CF4C-4DB8-BA46-1C03F0E6A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853" y="5282741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3F582C-FFF1-4126-B821-D9652DA5BB75}"/>
                  </a:ext>
                </a:extLst>
              </p:cNvPr>
              <p:cNvSpPr txBox="1"/>
              <p:nvPr/>
            </p:nvSpPr>
            <p:spPr>
              <a:xfrm>
                <a:off x="3903003" y="254379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3F582C-FFF1-4126-B821-D9652DA5B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03" y="2543798"/>
                <a:ext cx="37138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C8C91A-DEA4-440D-BB3B-43C28EA6068A}"/>
                  </a:ext>
                </a:extLst>
              </p:cNvPr>
              <p:cNvSpPr txBox="1"/>
              <p:nvPr/>
            </p:nvSpPr>
            <p:spPr>
              <a:xfrm>
                <a:off x="7500862" y="2317722"/>
                <a:ext cx="282782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Data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33CC"/>
                    </a:solidFill>
                  </a:rPr>
                  <a:t> </a:t>
                </a:r>
                <a:r>
                  <a:rPr lang="en-US" sz="2000" dirty="0"/>
                  <a:t>pairs are the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0033CC"/>
                    </a:solidFill>
                  </a:rPr>
                  <a:t>blue</a:t>
                </a:r>
                <a:r>
                  <a:rPr lang="en-US" sz="2000" dirty="0"/>
                  <a:t> points.</a:t>
                </a:r>
                <a:br>
                  <a:rPr lang="en-US" sz="2000" dirty="0"/>
                </a:br>
                <a:r>
                  <a:rPr lang="en-US" sz="2000" dirty="0"/>
                  <a:t>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model</a:t>
                </a:r>
                <a:r>
                  <a:rPr lang="en-US" sz="2000" dirty="0"/>
                  <a:t> is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000" dirty="0"/>
                  <a:t> line.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FC8C91A-DEA4-440D-BB3B-43C28EA60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62" y="2317722"/>
                <a:ext cx="2827825" cy="1015663"/>
              </a:xfrm>
              <a:prstGeom prst="rect">
                <a:avLst/>
              </a:prstGeom>
              <a:blipFill rotWithShape="0">
                <a:blip r:embed="rId7"/>
                <a:stretch>
                  <a:fillRect l="-2155" t="-2994" r="-172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CA3730-F7BC-4566-9845-E9B8BEB81EB7}"/>
              </a:ext>
            </a:extLst>
          </p:cNvPr>
          <p:cNvCxnSpPr>
            <a:cxnSpLocks/>
          </p:cNvCxnSpPr>
          <p:nvPr/>
        </p:nvCxnSpPr>
        <p:spPr>
          <a:xfrm>
            <a:off x="5063319" y="2486967"/>
            <a:ext cx="1264844" cy="71930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0D3538-55AE-459F-AACD-4A0FE4F9D801}"/>
              </a:ext>
            </a:extLst>
          </p:cNvPr>
          <p:cNvCxnSpPr>
            <a:cxnSpLocks/>
          </p:cNvCxnSpPr>
          <p:nvPr/>
        </p:nvCxnSpPr>
        <p:spPr>
          <a:xfrm>
            <a:off x="6328163" y="3059622"/>
            <a:ext cx="0" cy="29329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C9913F-1ADA-40B8-BB38-820CE7735C9A}"/>
                  </a:ext>
                </a:extLst>
              </p:cNvPr>
              <p:cNvSpPr txBox="1"/>
              <p:nvPr/>
            </p:nvSpPr>
            <p:spPr>
              <a:xfrm>
                <a:off x="6142940" y="3399147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5C9913F-1ADA-40B8-BB38-820CE7735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940" y="3399147"/>
                <a:ext cx="430374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4000" r="-22857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E64901-8346-4355-BF3B-CAE5B63DE80F}"/>
                  </a:ext>
                </a:extLst>
              </p:cNvPr>
              <p:cNvSpPr txBox="1"/>
              <p:nvPr/>
            </p:nvSpPr>
            <p:spPr>
              <a:xfrm>
                <a:off x="6112977" y="267526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E64901-8346-4355-BF3B-CAE5B63D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977" y="2675260"/>
                <a:ext cx="430374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96899" y="5755712"/>
                <a:ext cx="10198100" cy="633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Optimization objective: Find model parameters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that will minimize the loss.</a:t>
                </a:r>
                <a:endParaRPr lang="en-US"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99" y="5755712"/>
                <a:ext cx="10198100" cy="633571"/>
              </a:xfrm>
              <a:prstGeom prst="rect">
                <a:avLst/>
              </a:prstGeom>
              <a:blipFill>
                <a:blip r:embed="rId10"/>
                <a:stretch>
                  <a:fillRect l="-89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69"/>
    </mc:Choice>
    <mc:Fallback xmlns="">
      <p:transition spd="slow" advTm="1836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/>
              <a:t>Linear Regression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Shape 13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677971" y="1034143"/>
                <a:ext cx="10836058" cy="543884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/>
              <a:p>
                <a:pPr>
                  <a:buNone/>
                </a:pPr>
                <a:r>
                  <a:rPr lang="en-US" sz="2400" dirty="0"/>
                  <a:t>The total loss across all points is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acc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= 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0033CC"/>
                  </a:solidFill>
                </a:endParaRPr>
              </a:p>
              <a:p>
                <a:pPr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sz="2000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We want the optimum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that will minimize the sum of squared errors. Two approaches: 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D60C7"/>
                    </a:solidFill>
                  </a:rPr>
                  <a:t>Analytical solution via mean squared error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2D60C7"/>
                    </a:solidFill>
                  </a:rPr>
                  <a:t>Iterative solution via MLE and gradient ascent</a:t>
                </a:r>
              </a:p>
            </p:txBody>
          </p:sp>
        </mc:Choice>
        <mc:Fallback xmlns="">
          <p:sp>
            <p:nvSpPr>
              <p:cNvPr id="134" name="Shape 1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71" y="1034143"/>
                <a:ext cx="10836058" cy="5438846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2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"/>
    </mc:Choice>
    <mc:Fallback xmlns="">
      <p:transition spd="slow" advTm="36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06451" y="1121341"/>
            <a:ext cx="2401453" cy="491150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2904" spc="-9" dirty="0">
                <a:latin typeface="Calibri" panose="020F0502020204030204" pitchFamily="34" charset="0"/>
                <a:cs typeface="Calibri" panose="020F0502020204030204" pitchFamily="34" charset="0"/>
              </a:rPr>
              <a:t>Hypothesis:</a:t>
            </a:r>
            <a:endParaRPr sz="2904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527" marR="4611">
              <a:lnSpc>
                <a:spcPct val="244800"/>
              </a:lnSpc>
              <a:spcBef>
                <a:spcPts val="363"/>
              </a:spcBef>
            </a:pPr>
            <a:r>
              <a:rPr sz="2904" spc="-9" dirty="0">
                <a:latin typeface="Calibri" panose="020F0502020204030204" pitchFamily="34" charset="0"/>
                <a:cs typeface="Calibri" panose="020F0502020204030204" pitchFamily="34" charset="0"/>
              </a:rPr>
              <a:t>Parameters: </a:t>
            </a:r>
            <a:r>
              <a:rPr sz="2904" dirty="0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sz="2904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904" spc="-9" dirty="0">
                <a:latin typeface="Calibri" panose="020F0502020204030204" pitchFamily="34" charset="0"/>
                <a:cs typeface="Calibri" panose="020F0502020204030204" pitchFamily="34" charset="0"/>
              </a:rPr>
              <a:t>Function:</a:t>
            </a:r>
            <a:endParaRPr sz="2904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32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32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sz="32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527">
              <a:spcBef>
                <a:spcPts val="2015"/>
              </a:spcBef>
            </a:pPr>
            <a:r>
              <a:rPr sz="2904" spc="-9" dirty="0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endParaRPr sz="2904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C8501-FF64-90EB-9323-75B94CF81BCB}"/>
                  </a:ext>
                </a:extLst>
              </p:cNvPr>
              <p:cNvSpPr txBox="1"/>
              <p:nvPr/>
            </p:nvSpPr>
            <p:spPr>
              <a:xfrm>
                <a:off x="4381467" y="1068337"/>
                <a:ext cx="25074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C8501-FF64-90EB-9323-75B94CF8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67" y="1068337"/>
                <a:ext cx="2507417" cy="461665"/>
              </a:xfrm>
              <a:prstGeom prst="rect">
                <a:avLst/>
              </a:prstGeom>
              <a:blipFill>
                <a:blip r:embed="rId2"/>
                <a:stretch>
                  <a:fillRect l="-2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50A17C-7135-4D10-34ED-2B589FA2886B}"/>
                  </a:ext>
                </a:extLst>
              </p:cNvPr>
              <p:cNvSpPr txBox="1"/>
              <p:nvPr/>
            </p:nvSpPr>
            <p:spPr>
              <a:xfrm>
                <a:off x="4534612" y="2083754"/>
                <a:ext cx="10508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50A17C-7135-4D10-34ED-2B589FA28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612" y="2083754"/>
                <a:ext cx="105080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CDFF9C-3419-E501-D7EC-FD32FDA2ED8B}"/>
                  </a:ext>
                </a:extLst>
              </p:cNvPr>
              <p:cNvSpPr txBox="1"/>
              <p:nvPr/>
            </p:nvSpPr>
            <p:spPr>
              <a:xfrm>
                <a:off x="4720323" y="2633912"/>
                <a:ext cx="4773063" cy="2108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𝑜𝑠𝑠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33CC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33CC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CDFF9C-3419-E501-D7EC-FD32FDA2E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323" y="2633912"/>
                <a:ext cx="4773063" cy="2108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38C54A-8F63-9CE7-752D-6884805F8F5A}"/>
                  </a:ext>
                </a:extLst>
              </p:cNvPr>
              <p:cNvSpPr txBox="1"/>
              <p:nvPr/>
            </p:nvSpPr>
            <p:spPr>
              <a:xfrm>
                <a:off x="4983892" y="5284369"/>
                <a:ext cx="2122963" cy="618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38C54A-8F63-9CE7-752D-6884805F8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892" y="5284369"/>
                <a:ext cx="2122963" cy="618952"/>
              </a:xfrm>
              <a:prstGeom prst="rect">
                <a:avLst/>
              </a:prstGeom>
              <a:blipFill>
                <a:blip r:embed="rId5"/>
                <a:stretch>
                  <a:fillRect r="-10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5">
            <a:extLst>
              <a:ext uri="{FF2B5EF4-FFF2-40B4-BE49-F238E27FC236}">
                <a16:creationId xmlns:a16="http://schemas.microsoft.com/office/drawing/2014/main" id="{473EC1D2-0C5F-9709-4430-679F693E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4045"/>
          </a:xfrm>
        </p:spPr>
        <p:txBody>
          <a:bodyPr/>
          <a:lstStyle/>
          <a:p>
            <a:r>
              <a:rPr lang="en-US"/>
              <a:t>Learning as Optimization Problem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764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dirty="0"/>
              <a:t>Linear Regression: Analytic Solution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Shape 13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7264" y="758653"/>
                <a:ext cx="6213952" cy="501584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spcAft>
                    <a:spcPts val="0"/>
                  </a:spcAft>
                  <a:buNone/>
                </a:pPr>
                <a:r>
                  <a:rPr lang="en-US" sz="2000" dirty="0"/>
                  <a:t>Since the loss is differentiable, we set</a:t>
                </a:r>
              </a:p>
              <a:p>
                <a:pPr algn="ctr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ar-AE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ar-AE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r-AE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ar-AE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sz="2400" dirty="0">
                    <a:solidFill>
                      <a:srgbClr val="0033CC"/>
                    </a:solidFill>
                    <a:cs typeface="Calibri" panose="020F0502020204030204" pitchFamily="34" charset="0"/>
                  </a:rPr>
                  <a:t>      </a:t>
                </a:r>
                <a:r>
                  <a:rPr lang="en-US" sz="1600" dirty="0"/>
                  <a:t>and     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ar-AE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ar-AE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ar-AE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ar-AE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  <a:buNone/>
                </a:pPr>
                <a:r>
                  <a:rPr lang="en-US" sz="2000" dirty="0"/>
                  <a:t>We want the loss-minimizing values of </a:t>
                </a:r>
                <a14:m>
                  <m:oMath xmlns:m="http://schemas.openxmlformats.org/officeDocument/2006/math">
                    <m:r>
                      <a:rPr lang="en-US" sz="2000" b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2000" dirty="0"/>
                  <a:t>, so we set</a:t>
                </a:r>
              </a:p>
              <a:p>
                <a:pPr algn="ctr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rgbClr val="0033CC"/>
                  </a:solidFill>
                </a:endParaRPr>
              </a:p>
              <a:p>
                <a:pPr algn="ctr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2400" dirty="0"/>
                  <a:t>These being linear equations of θ, have a </a:t>
                </a:r>
                <a:br>
                  <a:rPr lang="en-US" sz="2400" dirty="0"/>
                </a:br>
                <a:r>
                  <a:rPr lang="en-US" sz="2400" dirty="0"/>
                  <a:t>unique closed form solution</a:t>
                </a: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4" name="Shape 1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264" y="758653"/>
                <a:ext cx="6213952" cy="5015846"/>
              </a:xfrm>
              <a:prstGeom prst="rect">
                <a:avLst/>
              </a:prstGeom>
              <a:blipFill>
                <a:blip r:embed="rId3"/>
                <a:stretch>
                  <a:fillRect l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6B84E9-8244-4C87-B028-00CA967A9EA8}"/>
                  </a:ext>
                </a:extLst>
              </p:cNvPr>
              <p:cNvSpPr/>
              <p:nvPr/>
            </p:nvSpPr>
            <p:spPr>
              <a:xfrm>
                <a:off x="5802681" y="936880"/>
                <a:ext cx="4321479" cy="84856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= 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6B84E9-8244-4C87-B028-00CA967A9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681" y="936880"/>
                <a:ext cx="4321479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134">
                <a:extLst>
                  <a:ext uri="{FF2B5EF4-FFF2-40B4-BE49-F238E27FC236}">
                    <a16:creationId xmlns:a16="http://schemas.microsoft.com/office/drawing/2014/main" id="{1A19BCC8-0016-454E-8E5B-85C1687F3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2681" y="2592888"/>
                <a:ext cx="6002055" cy="35186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Shape 134">
                <a:extLst>
                  <a:ext uri="{FF2B5EF4-FFF2-40B4-BE49-F238E27FC236}">
                    <a16:creationId xmlns:a16="http://schemas.microsoft.com/office/drawing/2014/main" id="{1A19BCC8-0016-454E-8E5B-85C1687F3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681" y="2592888"/>
                <a:ext cx="6002055" cy="3518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77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"/>
    </mc:Choice>
    <mc:Fallback xmlns="">
      <p:transition spd="slow" advTm="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/>
              <a:t>Multivariate Linear Regression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Shape 13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028701"/>
                <a:ext cx="10515600" cy="48006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>
                  <a:lnSpc>
                    <a:spcPct val="11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4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Aft>
                    <a:spcPts val="0"/>
                  </a:spcAft>
                  <a:buNone/>
                </a:pPr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en-US" sz="2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sz="2000" b="1" dirty="0">
                  <a:solidFill>
                    <a:srgbClr val="0033CC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Aft>
                    <a:spcPts val="0"/>
                  </a:spcAft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I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acc>
                      <m:accPr>
                        <m:chr m:val="̂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Aft>
                    <a:spcPts val="0"/>
                  </a:spcAft>
                  <a:buNone/>
                </a:pPr>
                <a:r>
                  <a:rPr lang="en-US" sz="2000" dirty="0"/>
                  <a:t>Cost Function:</a:t>
                </a:r>
              </a:p>
              <a:p>
                <a:pPr>
                  <a:lnSpc>
                    <a:spcPct val="11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𝑙𝑜𝑠𝑠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Shape 1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8701"/>
                <a:ext cx="10515600" cy="4800600"/>
              </a:xfrm>
              <a:prstGeom prst="rect">
                <a:avLst/>
              </a:prstGeom>
              <a:blipFill>
                <a:blip r:embed="rId4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32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745"/>
    </mc:Choice>
    <mc:Fallback xmlns="">
      <p:transition spd="slow" advTm="18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FC6F-DD31-4A1F-B6A4-2348765D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Multivariate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F1DBB-23EE-4D8E-90DB-C9FAAB6B9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𝛉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𝛉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2D60C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2D60C7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2D60C7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2D60C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F1DBB-23EE-4D8E-90DB-C9FAAB6B9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3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BBE2-EC3A-4797-ACA6-E65DB6FF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Multivariate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DE6E0D-57DD-4B3D-884A-D70F98C167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>
                    <a:solidFill>
                      <a:schemeClr val="tx1"/>
                    </a:solidFill>
                  </a:rPr>
                  <a:t>Equating the gradient of the cost function to 0,</a:t>
                </a: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sz="2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2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This gives a closed form solution, but another option is to use iterative solution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DE6E0D-57DD-4B3D-884A-D70F98C16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75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5C9-8554-438B-AB7D-AB73F644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793F3C4-B5E0-4049-BD11-5218F4B3A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7379"/>
                <a:ext cx="10515600" cy="488958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multivariate function with </a:t>
                </a:r>
                <a:r>
                  <a:rPr lang="en-US" i="1" dirty="0"/>
                  <a:t>n</a:t>
                </a:r>
                <a:r>
                  <a:rPr lang="en-US" dirty="0"/>
                  <a:t> variables</a:t>
                </a:r>
              </a:p>
              <a:p>
                <a:pPr lvl="1"/>
                <a:r>
                  <a:rPr lang="en-US" dirty="0"/>
                  <a:t>The mapping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partial derivative </a:t>
                </a:r>
                <a:r>
                  <a:rPr lang="en-US" dirty="0"/>
                  <a:t>of </a:t>
                </a:r>
                <a:r>
                  <a:rPr lang="en-US" i="1" dirty="0"/>
                  <a:t>y</a:t>
                </a:r>
                <a:r>
                  <a:rPr lang="en-US" dirty="0"/>
                  <a:t> with respect to its </a:t>
                </a:r>
                <a:r>
                  <a:rPr lang="en-US" i="1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</a:p>
              <a:p>
                <a:endParaRPr lang="en-US" sz="529" dirty="0"/>
              </a:p>
              <a:p>
                <a:pPr marL="0" indent="0">
                  <a:spcAft>
                    <a:spcPts val="529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,… 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 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,… 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 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we can treat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calculate the derivative of </a:t>
                </a:r>
                <a:r>
                  <a:rPr lang="en-US" i="1" dirty="0"/>
                  <a:t>y</a:t>
                </a:r>
                <a:r>
                  <a:rPr lang="en-US" dirty="0"/>
                  <a:t> only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For notation of partial derivatives, the following are equivalent:</a:t>
                </a:r>
              </a:p>
              <a:p>
                <a:endParaRPr lang="en-US" sz="529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da-DK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da-DK" i="1" dirty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da-DK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793F3C4-B5E0-4049-BD11-5218F4B3A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7379"/>
                <a:ext cx="10515600" cy="4889584"/>
              </a:xfrm>
              <a:blipFill>
                <a:blip r:embed="rId2"/>
                <a:stretch>
                  <a:fillRect l="-928" t="-1870" r="-8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89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BED8-682D-47C6-99EF-79418D1B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derivative: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D3B6B-4F3E-4E66-B320-B77FC3771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921" y="1134644"/>
                <a:ext cx="10515600" cy="489970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i="1" dirty="0">
                    <a:solidFill>
                      <a:srgbClr val="0070C0"/>
                    </a:solidFill>
                  </a:rPr>
                  <a:t>Gradient</a:t>
                </a:r>
                <a:r>
                  <a:rPr lang="en-US" dirty="0"/>
                  <a:t> vector: The gradient of the multivariate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respect to the </a:t>
                </a:r>
                <a:r>
                  <a:rPr lang="en-US" i="1" dirty="0"/>
                  <a:t>n</a:t>
                </a:r>
                <a:r>
                  <a:rPr lang="en-US" dirty="0"/>
                  <a:t>-dimensional input vector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,…,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is a vector of </a:t>
                </a:r>
                <a:r>
                  <a:rPr lang="en-US" i="1" dirty="0"/>
                  <a:t>n</a:t>
                </a:r>
                <a:r>
                  <a:rPr lang="en-US" dirty="0"/>
                  <a:t> partial derivatives</a:t>
                </a:r>
              </a:p>
              <a:p>
                <a:endParaRPr lang="en-US" sz="529" dirty="0"/>
              </a:p>
              <a:p>
                <a:pPr marL="0" indent="0">
                  <a:spcAft>
                    <a:spcPts val="529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0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ML, the gradient descent algorithm relies on the opposite direction of the gradient of the loss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with respect to the model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minimizing the loss function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D3B6B-4F3E-4E66-B320-B77FC3771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921" y="1134644"/>
                <a:ext cx="10515600" cy="4899706"/>
              </a:xfrm>
              <a:blipFill>
                <a:blip r:embed="rId3"/>
                <a:stretch>
                  <a:fillRect l="-1159" t="-498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11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3E02FF-8F07-4E76-856A-79DEAD058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cost function &amp;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6197A5-A8F1-49C4-A1B6-7801A218D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463199-0A41-437C-96F3-E8D85FD2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Sudeshna Sarkar, Centre of Excellence in AI, IIT Kharagpur</a:t>
            </a:r>
          </a:p>
        </p:txBody>
      </p:sp>
    </p:spTree>
    <p:extLst>
      <p:ext uri="{BB962C8B-B14F-4D97-AF65-F5344CB8AC3E}">
        <p14:creationId xmlns:p14="http://schemas.microsoft.com/office/powerpoint/2010/main" val="317273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09640E-5E55-B7F1-A766-21E4B462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cs typeface="Calibri" panose="020F0502020204030204" pitchFamily="34" charset="0"/>
              </a:rPr>
              <a:t>Dataset</a:t>
            </a:r>
            <a:r>
              <a:rPr lang="en-IN" sz="4400" spc="-18" dirty="0">
                <a:cs typeface="Calibri" panose="020F0502020204030204" pitchFamily="34" charset="0"/>
              </a:rPr>
              <a:t> </a:t>
            </a:r>
            <a:r>
              <a:rPr lang="en-IN" sz="4400" dirty="0">
                <a:cs typeface="Calibri" panose="020F0502020204030204" pitchFamily="34" charset="0"/>
              </a:rPr>
              <a:t>of</a:t>
            </a:r>
            <a:r>
              <a:rPr lang="en-IN" sz="4400" spc="-9" dirty="0">
                <a:cs typeface="Calibri" panose="020F0502020204030204" pitchFamily="34" charset="0"/>
              </a:rPr>
              <a:t> living </a:t>
            </a:r>
            <a:r>
              <a:rPr lang="en-IN" sz="4400" spc="-18" dirty="0">
                <a:cs typeface="Calibri" panose="020F0502020204030204" pitchFamily="34" charset="0"/>
              </a:rPr>
              <a:t>area </a:t>
            </a:r>
            <a:r>
              <a:rPr lang="en-IN" sz="4400" spc="-23" dirty="0">
                <a:cs typeface="Calibri" panose="020F0502020204030204" pitchFamily="34" charset="0"/>
              </a:rPr>
              <a:t>and </a:t>
            </a:r>
            <a:r>
              <a:rPr lang="en-IN" sz="4400" spc="-9" dirty="0">
                <a:cs typeface="Calibri" panose="020F0502020204030204" pitchFamily="34" charset="0"/>
              </a:rPr>
              <a:t>price </a:t>
            </a:r>
            <a:r>
              <a:rPr lang="en-IN" sz="4400" dirty="0">
                <a:cs typeface="Calibri" panose="020F0502020204030204" pitchFamily="34" charset="0"/>
              </a:rPr>
              <a:t>of</a:t>
            </a:r>
            <a:r>
              <a:rPr lang="en-IN" sz="4400" spc="-18" dirty="0">
                <a:cs typeface="Calibri" panose="020F0502020204030204" pitchFamily="34" charset="0"/>
              </a:rPr>
              <a:t> </a:t>
            </a:r>
            <a:r>
              <a:rPr lang="en-IN" sz="4400" dirty="0">
                <a:cs typeface="Calibri" panose="020F0502020204030204" pitchFamily="34" charset="0"/>
              </a:rPr>
              <a:t>houses</a:t>
            </a:r>
            <a:r>
              <a:rPr lang="en-IN" sz="4400" spc="-5" dirty="0">
                <a:cs typeface="Calibri" panose="020F0502020204030204" pitchFamily="34" charset="0"/>
              </a:rPr>
              <a:t> </a:t>
            </a:r>
            <a:r>
              <a:rPr lang="en-IN" sz="4400" spc="-23" dirty="0">
                <a:cs typeface="Calibri" panose="020F0502020204030204" pitchFamily="34" charset="0"/>
              </a:rPr>
              <a:t>in</a:t>
            </a:r>
            <a:r>
              <a:rPr lang="en-IN" spc="-23" dirty="0">
                <a:cs typeface="Calibri" panose="020F0502020204030204" pitchFamily="34" charset="0"/>
              </a:rPr>
              <a:t> </a:t>
            </a:r>
            <a:r>
              <a:rPr lang="en-IN" sz="4400" spc="-45" dirty="0">
                <a:cs typeface="Calibri" panose="020F0502020204030204" pitchFamily="34" charset="0"/>
              </a:rPr>
              <a:t>a </a:t>
            </a:r>
            <a:r>
              <a:rPr lang="en-IN" sz="4400" spc="-18" dirty="0">
                <a:cs typeface="Calibri" panose="020F0502020204030204" pitchFamily="34" charset="0"/>
              </a:rPr>
              <a:t>city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9454" y="1521290"/>
            <a:ext cx="3713303" cy="2178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3FF834-CC0C-4242-ADF2-8FF9C4BB8CD4}"/>
              </a:ext>
            </a:extLst>
          </p:cNvPr>
          <p:cNvSpPr txBox="1"/>
          <p:nvPr/>
        </p:nvSpPr>
        <p:spPr>
          <a:xfrm>
            <a:off x="5561556" y="2425653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Training 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AE35F2-6EF3-4B2C-8079-8FB6678DB571}"/>
              </a:ext>
            </a:extLst>
          </p:cNvPr>
          <p:cNvCxnSpPr>
            <a:stCxn id="5" idx="1"/>
            <a:endCxn id="3" idx="3"/>
          </p:cNvCxnSpPr>
          <p:nvPr/>
        </p:nvCxnSpPr>
        <p:spPr>
          <a:xfrm flipH="1">
            <a:off x="5042757" y="2610319"/>
            <a:ext cx="5187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A360D2-AA63-4A2A-9790-FA2142C2880D}"/>
              </a:ext>
            </a:extLst>
          </p:cNvPr>
          <p:cNvGrpSpPr/>
          <p:nvPr/>
        </p:nvGrpSpPr>
        <p:grpSpPr>
          <a:xfrm>
            <a:off x="1120147" y="3874531"/>
            <a:ext cx="4131915" cy="369332"/>
            <a:chOff x="3255514" y="3884517"/>
            <a:chExt cx="413191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677EF9-F163-8940-7B85-8D3B3EA77E56}"/>
                </a:ext>
              </a:extLst>
            </p:cNvPr>
            <p:cNvSpPr txBox="1"/>
            <p:nvPr/>
          </p:nvSpPr>
          <p:spPr>
            <a:xfrm>
              <a:off x="5042757" y="3884517"/>
              <a:ext cx="69762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Cambria" panose="02040503050406030204" pitchFamily="18" charset="0"/>
                </a:rPr>
                <a:t>5000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94601A-0D1D-3D51-35F4-FA93C6004F2C}"/>
                </a:ext>
              </a:extLst>
            </p:cNvPr>
            <p:cNvSpPr txBox="1"/>
            <p:nvPr/>
          </p:nvSpPr>
          <p:spPr>
            <a:xfrm>
              <a:off x="7104979" y="3884517"/>
              <a:ext cx="28245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Cambria" panose="02040503050406030204" pitchFamily="18" charset="0"/>
                </a:rPr>
                <a:t>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944943-62BE-9988-51B1-2883A53C049A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5740384" y="4069183"/>
              <a:ext cx="136459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AFE569-599D-4568-A35A-5D6DE02711B7}"/>
                </a:ext>
              </a:extLst>
            </p:cNvPr>
            <p:cNvSpPr txBox="1"/>
            <p:nvPr/>
          </p:nvSpPr>
          <p:spPr>
            <a:xfrm>
              <a:off x="3255514" y="3884517"/>
              <a:ext cx="845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F1B91BE-D079-4550-BA31-423495DFD54C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4239348" y="4069183"/>
              <a:ext cx="8034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91EC6D-937D-4DB5-879F-5D4BAFAD1493}"/>
              </a:ext>
            </a:extLst>
          </p:cNvPr>
          <p:cNvSpPr txBox="1"/>
          <p:nvPr/>
        </p:nvSpPr>
        <p:spPr>
          <a:xfrm>
            <a:off x="1146290" y="4835046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8586654A-11D8-41B5-BBA7-54C19B41D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20" y="2127999"/>
                <a:ext cx="4574927" cy="260684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ts val="2578"/>
                  </a:lnSpc>
                  <a:spcBef>
                    <a:spcPts val="91"/>
                  </a:spcBef>
                  <a:buNone/>
                </a:pP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</m:oMath>
                </a14:m>
                <a:r>
                  <a:rPr lang="en-IN" sz="2800" spc="-14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=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number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of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b="1" dirty="0">
                    <a:cs typeface="Calibri" panose="020F0502020204030204" pitchFamily="34" charset="0"/>
                  </a:rPr>
                  <a:t>training</a:t>
                </a:r>
                <a:r>
                  <a:rPr lang="en-IN" sz="2800" b="1" spc="-9" dirty="0">
                    <a:cs typeface="Calibri" panose="020F0502020204030204" pitchFamily="34" charset="0"/>
                  </a:rPr>
                  <a:t> examples</a:t>
                </a:r>
                <a:endParaRPr lang="en-IN" sz="2800" dirty="0">
                  <a:cs typeface="Calibri" panose="020F0502020204030204" pitchFamily="34" charset="0"/>
                </a:endParaRPr>
              </a:p>
              <a:p>
                <a:pPr marL="0" indent="0">
                  <a:lnSpc>
                    <a:spcPts val="2578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spc="-18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= input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variables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/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spc="-9" dirty="0">
                    <a:cs typeface="Calibri" panose="020F0502020204030204" pitchFamily="34" charset="0"/>
                  </a:rPr>
                  <a:t>features</a:t>
                </a:r>
                <a:endParaRPr lang="en-IN" sz="2800" dirty="0">
                  <a:cs typeface="Calibri" panose="020F0502020204030204" pitchFamily="34" charset="0"/>
                </a:endParaRPr>
              </a:p>
              <a:p>
                <a:pPr marL="0" marR="681794" indent="0">
                  <a:lnSpc>
                    <a:spcPct val="100699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spc="-18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=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output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variables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/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"target"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spc="-9" dirty="0">
                    <a:cs typeface="Calibri" panose="020F0502020204030204" pitchFamily="34" charset="0"/>
                  </a:rPr>
                  <a:t>variables </a:t>
                </a:r>
              </a:p>
              <a:p>
                <a:pPr marL="0" marR="27664" indent="0">
                  <a:lnSpc>
                    <a:spcPct val="100699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sSub>
                      <m:sSubPr>
                        <m:ctrlPr>
                          <a:rPr lang="en-IN" sz="28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IN" sz="2800" spc="-18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-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dirty="0" err="1">
                    <a:cs typeface="Calibri" panose="020F0502020204030204" pitchFamily="34" charset="0"/>
                  </a:rPr>
                  <a:t>i</a:t>
                </a:r>
                <a:r>
                  <a:rPr lang="en-IN" sz="2800" baseline="24305" dirty="0" err="1">
                    <a:cs typeface="Calibri" panose="020F0502020204030204" pitchFamily="34" charset="0"/>
                  </a:rPr>
                  <a:t>th</a:t>
                </a:r>
                <a:r>
                  <a:rPr lang="en-IN" sz="2800" spc="286" baseline="2430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training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spc="-9" dirty="0">
                    <a:cs typeface="Calibri" panose="020F0502020204030204" pitchFamily="34" charset="0"/>
                  </a:rPr>
                  <a:t>example </a:t>
                </a:r>
                <a:r>
                  <a:rPr lang="en-IN" sz="2800" dirty="0">
                    <a:cs typeface="Calibri" panose="020F0502020204030204" pitchFamily="34" charset="0"/>
                  </a:rPr>
                  <a:t>of the training </a:t>
                </a:r>
                <a:r>
                  <a:rPr lang="en-IN" sz="2800" spc="-23" dirty="0">
                    <a:cs typeface="Calibri" panose="020F0502020204030204" pitchFamily="34" charset="0"/>
                  </a:rPr>
                  <a:t>set</a:t>
                </a:r>
                <a:endParaRPr lang="en-IN" sz="28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8586654A-11D8-41B5-BBA7-54C19B41D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20" y="2127999"/>
                <a:ext cx="4574927" cy="2606840"/>
              </a:xfrm>
              <a:blipFill>
                <a:blip r:embed="rId3"/>
                <a:stretch>
                  <a:fillRect l="-2133" t="-3271" r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372CCB62-9D89-4E62-92CC-AEA2038FA981}"/>
              </a:ext>
            </a:extLst>
          </p:cNvPr>
          <p:cNvSpPr/>
          <p:nvPr/>
        </p:nvSpPr>
        <p:spPr>
          <a:xfrm>
            <a:off x="7367208" y="570584"/>
            <a:ext cx="3804719" cy="3031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419930-96C7-480F-9D4C-AC40D86284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419930-96C7-480F-9D4C-AC40D86284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E37520-DC56-4AAA-A140-1006F29DB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275799"/>
                <a:ext cx="5931503" cy="1810301"/>
              </a:xfrm>
              <a:ln>
                <a:solidFill>
                  <a:schemeClr val="accent1"/>
                </a:solidFill>
              </a:ln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rgbClr val="0070C0"/>
                    </a:solidFill>
                  </a:rPr>
                  <a:t>Start with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rgbClr val="0070C0"/>
                    </a:solidFill>
                  </a:rPr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to reduce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𝑙𝑜𝑠𝑠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rgbClr val="0070C0"/>
                    </a:solidFill>
                  </a:rPr>
                  <a:t>until we end up at a minimum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E37520-DC56-4AAA-A140-1006F29DB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275799"/>
                <a:ext cx="5931503" cy="1810301"/>
              </a:xfrm>
              <a:blipFill>
                <a:blip r:embed="rId5"/>
                <a:stretch>
                  <a:fillRect l="-1231" t="-13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C8D79E-E32D-4701-882D-27E44F55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Sudeshna Sarkar, Centre of Excellence in AI, IIT Kharagpur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90F766-305C-44EA-BC97-72B580EDC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805" y="3185911"/>
            <a:ext cx="4613637" cy="2927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8A23A21F-6EB7-400E-9B4C-447C10991F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2394" y="4371994"/>
                <a:ext cx="3267884" cy="981884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 fontScale="45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8A23A21F-6EB7-400E-9B4C-447C1099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394" y="4371994"/>
                <a:ext cx="3267884" cy="9818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571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EC1CA1-1AFC-4CA3-8E8E-BB4490E210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Step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EC1CA1-1AFC-4CA3-8E8E-BB4490E21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70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C8F90D-4A31-4EA3-B3A8-F0CEFB82F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57"/>
                <a:ext cx="10178142" cy="106462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Determines how quickly training loss goes down; hence “learning rate”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C8F90D-4A31-4EA3-B3A8-F0CEFB82F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57"/>
                <a:ext cx="10178142" cy="1064623"/>
              </a:xfrm>
              <a:blipFill>
                <a:blip r:embed="rId3"/>
                <a:stretch>
                  <a:fillRect t="-5143" r="-1738" b="-1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4">
            <a:extLst>
              <a:ext uri="{FF2B5EF4-FFF2-40B4-BE49-F238E27FC236}">
                <a16:creationId xmlns:a16="http://schemas.microsoft.com/office/drawing/2014/main" id="{DE003217-2995-4B2C-9BF4-A0248ABE96CB}"/>
              </a:ext>
            </a:extLst>
          </p:cNvPr>
          <p:cNvSpPr>
            <a:spLocks noChangeAspect="1"/>
          </p:cNvSpPr>
          <p:nvPr/>
        </p:nvSpPr>
        <p:spPr>
          <a:xfrm>
            <a:off x="2278280" y="2468880"/>
            <a:ext cx="6609801" cy="3291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8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D8EB-96B2-4CA2-9D60-D129B8C1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Computing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77121F74-CE58-4519-A7C6-D5A04C6B0A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3645"/>
                <a:ext cx="8699500" cy="486331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Repeat until convergence{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9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9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sz="2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9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9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9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9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sz="2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9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9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9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Equivalently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9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9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sz="2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9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9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9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32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IN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9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900" dirty="0"/>
                  <a:t>}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77121F74-CE58-4519-A7C6-D5A04C6B0A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3645"/>
                <a:ext cx="8699500" cy="4863318"/>
              </a:xfrm>
              <a:blipFill>
                <a:blip r:embed="rId2"/>
                <a:stretch>
                  <a:fillRect l="-1542" t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F5561-F456-4B27-89F4-9074B32C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Sudeshna Sarkar, Centre of Excellence in AI, IIT Kharagpur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99A3D-ADDB-4BCE-8F00-0E7F45830054}"/>
                  </a:ext>
                </a:extLst>
              </p:cNvPr>
              <p:cNvSpPr txBox="1"/>
              <p:nvPr/>
            </p:nvSpPr>
            <p:spPr>
              <a:xfrm>
                <a:off x="5871135" y="2644746"/>
                <a:ext cx="6037730" cy="110055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99A3D-ADDB-4BCE-8F00-0E7F45830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135" y="2644746"/>
                <a:ext cx="6037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BA60E2D-0E59-498D-B08B-F136FB4834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9390" y="1134258"/>
                <a:ext cx="4934410" cy="13559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BA60E2D-0E59-498D-B08B-F136FB483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390" y="1134258"/>
                <a:ext cx="4934410" cy="13559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708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F3A8-CDD7-4C8D-B172-C67C1B81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Convergence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E87FC7-A546-462A-992F-7B16FDE81E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68300" marR="5080" indent="-355600">
              <a:lnSpc>
                <a:spcPct val="100600"/>
              </a:lnSpc>
              <a:buFont typeface="Arial"/>
              <a:buChar char="•"/>
              <a:tabLst>
                <a:tab pos="368300" algn="l"/>
              </a:tabLst>
            </a:pPr>
            <a:r>
              <a:rPr lang="en-US" spc="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pc="-35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5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pc="5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2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un</a:t>
            </a:r>
            <a:r>
              <a:rPr lang="en-US" spc="5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pc="-2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pc="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pc="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li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nea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pc="2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3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US" spc="3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pc="50" dirty="0"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pc="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pc="5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fun</a:t>
            </a:r>
            <a:r>
              <a:rPr lang="en-US" spc="2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pc="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pc="5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pc="1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ha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5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pc="1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obal </a:t>
            </a:r>
            <a:r>
              <a:rPr lang="en-US" spc="-2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pc="-5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pc="-5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pc="-2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8300" indent="-355600">
              <a:lnSpc>
                <a:spcPct val="100000"/>
              </a:lnSpc>
              <a:buFont typeface="Arial"/>
              <a:buChar char="•"/>
              <a:tabLst>
                <a:tab pos="368300" algn="l"/>
              </a:tabLst>
            </a:pPr>
            <a:r>
              <a:rPr lang="en-US" spc="-3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pc="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pc="3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ad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pc="1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sc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lang="en-US" spc="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pc="1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pc="-4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pc="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pc="3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pc="-15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F120F6E-AF86-44DD-9D2D-51AB85F27E5A}"/>
              </a:ext>
            </a:extLst>
          </p:cNvPr>
          <p:cNvSpPr/>
          <p:nvPr/>
        </p:nvSpPr>
        <p:spPr>
          <a:xfrm>
            <a:off x="6172199" y="1738648"/>
            <a:ext cx="5181599" cy="3764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84964-8E04-4AA1-A6A3-D9864339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Sudeshna Sarkar, Centre of Excellence in AI, IIT Kharagpur</a:t>
            </a:r>
          </a:p>
        </p:txBody>
      </p:sp>
    </p:spTree>
    <p:extLst>
      <p:ext uri="{BB962C8B-B14F-4D97-AF65-F5344CB8AC3E}">
        <p14:creationId xmlns:p14="http://schemas.microsoft.com/office/powerpoint/2010/main" val="53569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3834"/>
                <a:ext cx="10515600" cy="467570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“Batch”: Each step of gradient descent uses all the training examples</a:t>
                </a:r>
              </a:p>
              <a:p>
                <a:pPr marL="0" indent="0">
                  <a:buNone/>
                </a:pPr>
                <a:r>
                  <a:rPr lang="en-US" dirty="0"/>
                  <a:t>Repeat until convergence{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3834"/>
                <a:ext cx="10515600" cy="4675709"/>
              </a:xfrm>
              <a:blipFill>
                <a:blip r:embed="rId2"/>
                <a:stretch>
                  <a:fillRect l="-1217" t="-2086" b="-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solidFill>
                  <a:schemeClr val="tx1"/>
                </a:solidFill>
              </a:rPr>
              <a:t>Sudeshna Sarkar, Centre of Excellence in AI, IIT Kharagpur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9470" y="4134118"/>
            <a:ext cx="436816" cy="35599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3319470" y="2701212"/>
            <a:ext cx="436816" cy="2963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7655" y="1885864"/>
                <a:ext cx="49035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: Number of training examples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655" y="1885864"/>
                <a:ext cx="4903586" cy="523220"/>
              </a:xfrm>
              <a:prstGeom prst="rect">
                <a:avLst/>
              </a:prstGeom>
              <a:blipFill>
                <a:blip r:embed="rId3"/>
                <a:stretch>
                  <a:fillRect t="-10465" r="-1366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7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10573D-FF10-C61A-51A9-399FBED5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pc="-23" dirty="0">
                <a:cs typeface="Calibri" panose="020F0502020204030204" pitchFamily="34" charset="0"/>
              </a:rPr>
              <a:t>How</a:t>
            </a:r>
            <a:r>
              <a:rPr lang="en-IN" spc="-23" dirty="0">
                <a:cs typeface="Calibri" panose="020F0502020204030204" pitchFamily="34" charset="0"/>
              </a:rPr>
              <a:t> </a:t>
            </a:r>
            <a:r>
              <a:rPr lang="en-IN" sz="4400" spc="-23" dirty="0">
                <a:cs typeface="Calibri" panose="020F0502020204030204" pitchFamily="34" charset="0"/>
              </a:rPr>
              <a:t>to</a:t>
            </a:r>
            <a:r>
              <a:rPr lang="en-IN" sz="4400" dirty="0">
                <a:cs typeface="Calibri" panose="020F0502020204030204" pitchFamily="34" charset="0"/>
              </a:rPr>
              <a:t>	</a:t>
            </a:r>
            <a:r>
              <a:rPr lang="en-IN" sz="4400" spc="-23" dirty="0">
                <a:cs typeface="Calibri" panose="020F0502020204030204" pitchFamily="34" charset="0"/>
              </a:rPr>
              <a:t>use the </a:t>
            </a:r>
            <a:r>
              <a:rPr lang="en-IN" sz="4400" spc="-9" dirty="0">
                <a:cs typeface="Calibri" panose="020F0502020204030204" pitchFamily="34" charset="0"/>
              </a:rPr>
              <a:t>training</a:t>
            </a:r>
            <a:r>
              <a:rPr lang="en-IN" spc="-9" dirty="0">
                <a:cs typeface="Calibri" panose="020F0502020204030204" pitchFamily="34" charset="0"/>
              </a:rPr>
              <a:t> </a:t>
            </a:r>
            <a:r>
              <a:rPr lang="en-IN" sz="4400" spc="-18" dirty="0">
                <a:cs typeface="Calibri" panose="020F0502020204030204" pitchFamily="34" charset="0"/>
              </a:rPr>
              <a:t>set?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20D699C-7C37-8AC9-A12B-ADC43C212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1825625"/>
                <a:ext cx="4953000" cy="4351338"/>
              </a:xfrm>
            </p:spPr>
            <p:txBody>
              <a:bodyPr/>
              <a:lstStyle/>
              <a:p>
                <a:pPr marL="11527" marR="4611">
                  <a:lnSpc>
                    <a:spcPct val="99200"/>
                  </a:lnSpc>
                  <a:spcBef>
                    <a:spcPts val="113"/>
                  </a:spcBef>
                </a:pPr>
                <a:r>
                  <a:rPr lang="en-IN" sz="2800" dirty="0">
                    <a:cs typeface="Calibri" panose="020F0502020204030204" pitchFamily="34" charset="0"/>
                  </a:rPr>
                  <a:t>Learn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a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function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pc="-5" dirty="0" smtClean="0"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IN" sz="2800" dirty="0">
                    <a:cs typeface="Calibri" panose="020F0502020204030204" pitchFamily="34" charset="0"/>
                  </a:rPr>
                  <a:t>,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spc="-23" dirty="0">
                    <a:cs typeface="Calibri" panose="020F0502020204030204" pitchFamily="34" charset="0"/>
                  </a:rPr>
                  <a:t>so </a:t>
                </a:r>
                <a:r>
                  <a:rPr lang="en-IN" sz="2800" dirty="0">
                    <a:cs typeface="Calibri" panose="020F0502020204030204" pitchFamily="34" charset="0"/>
                  </a:rPr>
                  <a:t>that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pc="-9" dirty="0" smtClean="0"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is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a </a:t>
                </a:r>
                <a:r>
                  <a:rPr lang="en-IN" sz="2800" spc="-18" dirty="0">
                    <a:cs typeface="Calibri" panose="020F0502020204030204" pitchFamily="34" charset="0"/>
                  </a:rPr>
                  <a:t>good </a:t>
                </a:r>
                <a:r>
                  <a:rPr lang="en-IN" sz="2800" dirty="0">
                    <a:cs typeface="Calibri" panose="020F0502020204030204" pitchFamily="34" charset="0"/>
                  </a:rPr>
                  <a:t>predictor</a:t>
                </a:r>
                <a:r>
                  <a:rPr lang="en-IN" sz="2800" spc="-14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for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spc="-23" dirty="0">
                    <a:cs typeface="Calibri" panose="020F0502020204030204" pitchFamily="34" charset="0"/>
                  </a:rPr>
                  <a:t>the </a:t>
                </a:r>
                <a:r>
                  <a:rPr lang="en-IN" sz="2800" dirty="0">
                    <a:cs typeface="Calibri" panose="020F0502020204030204" pitchFamily="34" charset="0"/>
                  </a:rPr>
                  <a:t>corresponding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value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of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spc="-45" dirty="0">
                    <a:cs typeface="Calibri" panose="020F0502020204030204" pitchFamily="34" charset="0"/>
                  </a:rPr>
                  <a:t>y</a:t>
                </a:r>
                <a:endParaRPr lang="en-IN" sz="2800" dirty="0">
                  <a:cs typeface="Calibri" panose="020F0502020204030204" pitchFamily="34" charset="0"/>
                </a:endParaRPr>
              </a:p>
              <a:p>
                <a:pPr>
                  <a:spcBef>
                    <a:spcPts val="41"/>
                  </a:spcBef>
                </a:pPr>
                <a:endParaRPr lang="en-IN" sz="2800" dirty="0">
                  <a:cs typeface="Calibri" panose="020F0502020204030204" pitchFamily="34" charset="0"/>
                </a:endParaRPr>
              </a:p>
              <a:p>
                <a:pPr marL="11527">
                  <a:spcBef>
                    <a:spcPts val="5"/>
                  </a:spcBef>
                </a:pP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  <a:cs typeface="Arial"/>
                      </a:rPr>
                      <m:t>:</m:t>
                    </m:r>
                  </m:oMath>
                </a14:m>
                <a:r>
                  <a:rPr lang="en-IN" sz="2800" spc="-14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hypothesis</a:t>
                </a:r>
                <a:r>
                  <a:rPr lang="en-IN" sz="2800" spc="-9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function</a:t>
                </a:r>
                <a:endParaRPr lang="en-IN" sz="2800" dirty="0"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20D699C-7C37-8AC9-A12B-ADC43C212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1825625"/>
                <a:ext cx="4953000" cy="4351338"/>
              </a:xfrm>
              <a:blipFill>
                <a:blip r:embed="rId2"/>
                <a:stretch>
                  <a:fillRect l="-221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E2A07A-C418-6892-C53F-FF6BAB986C97}"/>
              </a:ext>
            </a:extLst>
          </p:cNvPr>
          <p:cNvSpPr/>
          <p:nvPr/>
        </p:nvSpPr>
        <p:spPr>
          <a:xfrm>
            <a:off x="2105744" y="1690688"/>
            <a:ext cx="1672683" cy="11194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Training </a:t>
            </a:r>
          </a:p>
          <a:p>
            <a:pPr algn="ctr"/>
            <a:r>
              <a:rPr lang="en-US"/>
              <a:t>Set</a:t>
            </a:r>
          </a:p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C8868D1-AE90-134A-DDA8-02B48D4A32A9}"/>
                  </a:ext>
                </a:extLst>
              </p:cNvPr>
              <p:cNvSpPr/>
              <p:nvPr/>
            </p:nvSpPr>
            <p:spPr>
              <a:xfrm>
                <a:off x="2105744" y="3429000"/>
                <a:ext cx="1672683" cy="111941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Learning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C8868D1-AE90-134A-DDA8-02B48D4A3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44" y="3429000"/>
                <a:ext cx="1672683" cy="11194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BB99FDFC-5FDB-50DD-AD50-014D5A3BC0E9}"/>
                  </a:ext>
                </a:extLst>
              </p:cNvPr>
              <p:cNvSpPr/>
              <p:nvPr/>
            </p:nvSpPr>
            <p:spPr>
              <a:xfrm>
                <a:off x="2629853" y="5084955"/>
                <a:ext cx="602166" cy="5910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BB99FDFC-5FDB-50DD-AD50-014D5A3B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53" y="5084955"/>
                <a:ext cx="602166" cy="5910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6EFF1F-F3E4-5F86-D382-A4581B459C9F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942086" y="2810107"/>
            <a:ext cx="0" cy="618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7A7842-E3BE-BE88-0DAA-C2EA7AF8E0F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930936" y="4548419"/>
            <a:ext cx="11150" cy="5365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E131AD-E81D-E4FE-31EF-8ED2855727EA}"/>
                  </a:ext>
                </a:extLst>
              </p:cNvPr>
              <p:cNvSpPr txBox="1"/>
              <p:nvPr/>
            </p:nvSpPr>
            <p:spPr>
              <a:xfrm>
                <a:off x="1612051" y="5195022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E131AD-E81D-E4FE-31EF-8ED28557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051" y="5195022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AACF21-C778-27B4-44C9-8DA437751593}"/>
                  </a:ext>
                </a:extLst>
              </p:cNvPr>
              <p:cNvSpPr txBox="1"/>
              <p:nvPr/>
            </p:nvSpPr>
            <p:spPr>
              <a:xfrm>
                <a:off x="3830800" y="5202037"/>
                <a:ext cx="1266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Predicted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AACF21-C778-27B4-44C9-8DA437751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800" y="5202037"/>
                <a:ext cx="1266757" cy="369332"/>
              </a:xfrm>
              <a:prstGeom prst="rect">
                <a:avLst/>
              </a:prstGeom>
              <a:blipFill>
                <a:blip r:embed="rId6"/>
                <a:stretch>
                  <a:fillRect l="-384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C8E32A-CD3E-6181-1BB8-173F45FE20D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1980037" y="5379688"/>
            <a:ext cx="649816" cy="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41753E-E578-9FCB-F0DF-2BF00C317F8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3232019" y="5380463"/>
            <a:ext cx="598781" cy="6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F2BDD1-2E81-8E99-6FC9-343CFD80F6BB}"/>
              </a:ext>
            </a:extLst>
          </p:cNvPr>
          <p:cNvSpPr txBox="1"/>
          <p:nvPr/>
        </p:nvSpPr>
        <p:spPr>
          <a:xfrm>
            <a:off x="1423277" y="5675196"/>
            <a:ext cx="121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(living area</a:t>
            </a:r>
          </a:p>
          <a:p>
            <a:r>
              <a:rPr lang="en-US"/>
              <a:t>Of house)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26442D-D1B3-5DAF-7BF9-DA58501CFFCC}"/>
              </a:ext>
            </a:extLst>
          </p:cNvPr>
          <p:cNvSpPr txBox="1"/>
          <p:nvPr/>
        </p:nvSpPr>
        <p:spPr>
          <a:xfrm>
            <a:off x="3845442" y="5571369"/>
            <a:ext cx="1671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(Predicted price</a:t>
            </a:r>
          </a:p>
          <a:p>
            <a:r>
              <a:rPr lang="en-US"/>
              <a:t>Of house)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BD0AD6-6FAB-7C73-BD65-91EA99CF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spc="-23" dirty="0">
                <a:cs typeface="Calibri" panose="020F0502020204030204" pitchFamily="34" charset="0"/>
              </a:rPr>
              <a:t>How</a:t>
            </a:r>
            <a:r>
              <a:rPr lang="en-IN" spc="-23" dirty="0">
                <a:cs typeface="Calibri" panose="020F0502020204030204" pitchFamily="34" charset="0"/>
              </a:rPr>
              <a:t> </a:t>
            </a:r>
            <a:r>
              <a:rPr lang="en-IN" sz="4400" spc="-23" dirty="0">
                <a:cs typeface="Calibri" panose="020F0502020204030204" pitchFamily="34" charset="0"/>
              </a:rPr>
              <a:t>to</a:t>
            </a:r>
            <a:r>
              <a:rPr lang="en-IN" spc="-23" dirty="0">
                <a:cs typeface="Calibri" panose="020F0502020204030204" pitchFamily="34" charset="0"/>
              </a:rPr>
              <a:t> </a:t>
            </a:r>
            <a:r>
              <a:rPr lang="en-IN" sz="4400" dirty="0">
                <a:cs typeface="Calibri" panose="020F0502020204030204" pitchFamily="34" charset="0"/>
              </a:rPr>
              <a:t>represent</a:t>
            </a:r>
            <a:r>
              <a:rPr lang="en-IN" sz="4400" spc="-18" dirty="0">
                <a:cs typeface="Calibri" panose="020F0502020204030204" pitchFamily="34" charset="0"/>
              </a:rPr>
              <a:t> </a:t>
            </a:r>
            <a:r>
              <a:rPr lang="en-IN" sz="4400" dirty="0">
                <a:cs typeface="Calibri" panose="020F0502020204030204" pitchFamily="34" charset="0"/>
              </a:rPr>
              <a:t>hypothesis</a:t>
            </a:r>
            <a:r>
              <a:rPr lang="en-IN" sz="4400" spc="-23" dirty="0">
                <a:cs typeface="Calibri" panose="020F0502020204030204" pitchFamily="34" charset="0"/>
              </a:rPr>
              <a:t>? (linear?)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688335-65DB-4FE4-4C40-004D6A56D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ts val="3021"/>
                  </a:lnSpc>
                  <a:spcBef>
                    <a:spcPts val="91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lnSpc>
                    <a:spcPts val="3021"/>
                  </a:lnSpc>
                  <a:spcBef>
                    <a:spcPts val="91"/>
                  </a:spcBef>
                  <a:buNone/>
                </a:pPr>
                <a:endParaRPr lang="en-US" sz="28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57633">
                  <a:lnSpc>
                    <a:spcPts val="3021"/>
                  </a:lnSpc>
                  <a:spcBef>
                    <a:spcPts val="91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dirty="0">
                    <a:cs typeface="Calibri" panose="020F0502020204030204" pitchFamily="34" charset="0"/>
                  </a:rPr>
                  <a:t> are </a:t>
                </a:r>
                <a:r>
                  <a:rPr lang="en-IN" sz="2800" b="1" spc="-9" dirty="0">
                    <a:cs typeface="Calibri" panose="020F0502020204030204" pitchFamily="34" charset="0"/>
                  </a:rPr>
                  <a:t>parameters</a:t>
                </a:r>
                <a:endParaRPr lang="en-IN" sz="2800" dirty="0">
                  <a:cs typeface="Calibri" panose="020F0502020204030204" pitchFamily="34" charset="0"/>
                </a:endParaRPr>
              </a:p>
              <a:p>
                <a:pPr marL="57633"/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800" dirty="0">
                    <a:cs typeface="Calibri" panose="020F0502020204030204" pitchFamily="34" charset="0"/>
                  </a:rPr>
                  <a:t>:</a:t>
                </a:r>
                <a:r>
                  <a:rPr lang="el-GR" sz="2800" spc="-18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vector</a:t>
                </a:r>
                <a:r>
                  <a:rPr lang="en-IN" sz="2800" spc="-9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of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all</a:t>
                </a:r>
                <a:r>
                  <a:rPr lang="en-IN" sz="2800" spc="-5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the </a:t>
                </a:r>
                <a:r>
                  <a:rPr lang="en-IN" sz="2800" spc="-9" dirty="0">
                    <a:cs typeface="Calibri" panose="020F0502020204030204" pitchFamily="34" charset="0"/>
                  </a:rPr>
                  <a:t>parameters</a:t>
                </a:r>
                <a:endParaRPr lang="en-IN" sz="2800" dirty="0">
                  <a:cs typeface="Calibri" panose="020F0502020204030204" pitchFamily="34" charset="0"/>
                </a:endParaRPr>
              </a:p>
              <a:p>
                <a:pPr>
                  <a:spcBef>
                    <a:spcPts val="18"/>
                  </a:spcBef>
                </a:pPr>
                <a:endParaRPr lang="en-IN" sz="2800" dirty="0">
                  <a:cs typeface="Calibri" panose="020F0502020204030204" pitchFamily="34" charset="0"/>
                </a:endParaRPr>
              </a:p>
              <a:p>
                <a:pPr marL="57633" marR="16137">
                  <a:lnSpc>
                    <a:spcPct val="101200"/>
                  </a:lnSpc>
                </a:pPr>
                <a:r>
                  <a:rPr lang="en-IN" sz="2800" dirty="0">
                    <a:cs typeface="Calibri" panose="020F0502020204030204" pitchFamily="34" charset="0"/>
                  </a:rPr>
                  <a:t>We</a:t>
                </a:r>
                <a:r>
                  <a:rPr lang="en-IN" sz="2800" spc="-18" dirty="0">
                    <a:cs typeface="Calibri" panose="020F0502020204030204" pitchFamily="34" charset="0"/>
                  </a:rPr>
                  <a:t> </a:t>
                </a:r>
                <a:r>
                  <a:rPr lang="en-IN" sz="2800" dirty="0">
                    <a:cs typeface="Calibri" panose="020F0502020204030204" pitchFamily="34" charset="0"/>
                  </a:rPr>
                  <a:t>assume</a:t>
                </a:r>
                <a:r>
                  <a:rPr lang="en-IN" sz="2800" spc="-14" dirty="0">
                    <a:cs typeface="Calibri" panose="020F0502020204030204" pitchFamily="34" charset="0"/>
                  </a:rPr>
                  <a:t> </a:t>
                </a:r>
              </a:p>
              <a:p>
                <a:pPr marL="514833" marR="16137" lvl="1">
                  <a:lnSpc>
                    <a:spcPct val="101200"/>
                  </a:lnSpc>
                </a:pP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</m:oMath>
                </a14:m>
                <a:r>
                  <a:rPr lang="en-IN" spc="-9" dirty="0"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cs typeface="Calibri" panose="020F0502020204030204" pitchFamily="34" charset="0"/>
                  </a:rPr>
                  <a:t>is</a:t>
                </a:r>
                <a:r>
                  <a:rPr lang="en-IN" spc="-14" dirty="0"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cs typeface="Calibri" panose="020F0502020204030204" pitchFamily="34" charset="0"/>
                  </a:rPr>
                  <a:t>a</a:t>
                </a:r>
                <a:r>
                  <a:rPr lang="en-IN" spc="-9" dirty="0"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cs typeface="Calibri" panose="020F0502020204030204" pitchFamily="34" charset="0"/>
                  </a:rPr>
                  <a:t>linear</a:t>
                </a:r>
                <a:r>
                  <a:rPr lang="en-IN" spc="-14" dirty="0"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cs typeface="Calibri" panose="020F0502020204030204" pitchFamily="34" charset="0"/>
                  </a:rPr>
                  <a:t>function</a:t>
                </a:r>
                <a:r>
                  <a:rPr lang="en-IN" spc="-9" dirty="0"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cs typeface="Calibri" panose="020F0502020204030204" pitchFamily="34" charset="0"/>
                  </a:rPr>
                  <a:t>of</a:t>
                </a:r>
                <a:r>
                  <a:rPr lang="en-IN" spc="-14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pc="-45" dirty="0" smtClean="0"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r>
                  <a:rPr lang="en-IN" spc="-45" dirty="0">
                    <a:cs typeface="Calibri" panose="020F0502020204030204" pitchFamily="34" charset="0"/>
                  </a:rPr>
                  <a:t> </a:t>
                </a:r>
              </a:p>
              <a:p>
                <a:pPr marL="57633" marR="16137">
                  <a:lnSpc>
                    <a:spcPct val="101200"/>
                  </a:lnSpc>
                </a:pPr>
                <a:r>
                  <a:rPr lang="en-IN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How</a:t>
                </a:r>
                <a:r>
                  <a:rPr lang="en-IN" spc="-14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to</a:t>
                </a:r>
                <a:r>
                  <a:rPr lang="en-IN" spc="-5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learn</a:t>
                </a:r>
                <a:r>
                  <a:rPr lang="en-IN" spc="-5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the</a:t>
                </a:r>
                <a:r>
                  <a:rPr lang="en-IN" spc="-5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values</a:t>
                </a:r>
                <a:r>
                  <a:rPr lang="en-IN" spc="-9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of</a:t>
                </a:r>
                <a:r>
                  <a:rPr lang="en-IN" spc="-9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the</a:t>
                </a:r>
                <a:r>
                  <a:rPr lang="en-IN" spc="-5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IN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pc="-5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IN" spc="-23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?</a:t>
                </a:r>
                <a:endParaRPr lang="en-IN" dirty="0">
                  <a:cs typeface="Calibri" panose="020F0502020204030204" pitchFamily="34" charset="0"/>
                </a:endParaRPr>
              </a:p>
              <a:p>
                <a:pPr marL="57633" marR="16137">
                  <a:lnSpc>
                    <a:spcPct val="101200"/>
                  </a:lnSpc>
                </a:pPr>
                <a:endParaRPr lang="en-IN" spc="-45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688335-65DB-4FE4-4C40-004D6A56D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Multivariate Regression</a:t>
            </a:r>
            <a:endParaRPr lang="en-IN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53" y="1755248"/>
            <a:ext cx="6767147" cy="3700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9">
                <a:extLst>
                  <a:ext uri="{FF2B5EF4-FFF2-40B4-BE49-F238E27FC236}">
                    <a16:creationId xmlns:a16="http://schemas.microsoft.com/office/drawing/2014/main" id="{9592B75D-8A9F-4119-AB67-853FCD4BE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948" y="3605544"/>
                <a:ext cx="6627125" cy="256251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chemeClr val="bg1">
                      <a:lumMod val="95000"/>
                    </a:schemeClr>
                  </a:buClr>
                  <a:buNone/>
                </a:pPr>
                <a:r>
                  <a:rPr lang="en-US" sz="2400" b="0" dirty="0">
                    <a:solidFill>
                      <a:srgbClr val="0070C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features</a:t>
                </a:r>
              </a:p>
              <a:p>
                <a:pPr>
                  <a:buClr>
                    <a:schemeClr val="bg1">
                      <a:lumMod val="9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training examples</a:t>
                </a:r>
              </a:p>
              <a:p>
                <a:pPr>
                  <a:buClr>
                    <a:schemeClr val="bg1">
                      <a:lumMod val="95000"/>
                    </a:scheme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 spc="-10">
                        <a:latin typeface="Cambria Math" panose="02040503050406030204" pitchFamily="18" charset="0"/>
                        <a:cs typeface="Arial"/>
                      </a:rPr>
                      <m:t>𝑖</m:t>
                    </m:r>
                  </m:oMath>
                </a14:m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training example</a:t>
                </a:r>
              </a:p>
              <a:p>
                <a:pPr>
                  <a:buClr>
                    <a:schemeClr val="bg1">
                      <a:lumMod val="95000"/>
                    </a:schemeClr>
                  </a:buClr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>
                      <a:lumMod val="9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>
                      <a:lumMod val="95000"/>
                    </a:schemeClr>
                  </a:buClr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Content Placeholder 9">
                <a:extLst>
                  <a:ext uri="{FF2B5EF4-FFF2-40B4-BE49-F238E27FC236}">
                    <a16:creationId xmlns:a16="http://schemas.microsoft.com/office/drawing/2014/main" id="{9592B75D-8A9F-4119-AB67-853FCD4BE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8" y="3605544"/>
                <a:ext cx="6627125" cy="2562516"/>
              </a:xfrm>
              <a:prstGeom prst="rect">
                <a:avLst/>
              </a:prstGeom>
              <a:blipFill>
                <a:blip r:embed="rId3"/>
                <a:stretch>
                  <a:fillRect l="-1196" t="-3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1108611"/>
            <a:ext cx="5754497" cy="21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781D308-A442-9DA8-468D-FEBF7C0A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pc="-9" dirty="0">
                <a:cs typeface="Calibri" panose="020F0502020204030204" pitchFamily="34" charset="0"/>
              </a:rPr>
              <a:t>Intuition</a:t>
            </a:r>
            <a:r>
              <a:rPr lang="en-IN" spc="-9" dirty="0">
                <a:cs typeface="Calibri" panose="020F0502020204030204" pitchFamily="34" charset="0"/>
              </a:rPr>
              <a:t> </a:t>
            </a:r>
            <a:r>
              <a:rPr lang="en-IN" sz="4400" dirty="0">
                <a:cs typeface="Calibri" panose="020F0502020204030204" pitchFamily="34" charset="0"/>
              </a:rPr>
              <a:t>of</a:t>
            </a:r>
            <a:r>
              <a:rPr lang="en-IN" sz="4400" spc="-23" dirty="0">
                <a:cs typeface="Calibri" panose="020F0502020204030204" pitchFamily="34" charset="0"/>
              </a:rPr>
              <a:t> </a:t>
            </a:r>
            <a:r>
              <a:rPr lang="en-IN" sz="4400" dirty="0">
                <a:cs typeface="Calibri" panose="020F0502020204030204" pitchFamily="34" charset="0"/>
              </a:rPr>
              <a:t>hypothesis</a:t>
            </a:r>
            <a:r>
              <a:rPr lang="en-IN" sz="4400" spc="-9" dirty="0">
                <a:cs typeface="Calibri" panose="020F0502020204030204" pitchFamily="34" charset="0"/>
              </a:rPr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1254"/>
                <a:ext cx="6176749" cy="467570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Two equivalent questions: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/>
                  <a:t>Which is the best straight line to fit the data?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/>
                  <a:t>How to learn the values of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?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1254"/>
                <a:ext cx="6176749" cy="4675709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801BC8F8-00CA-4067-99F9-A42E9C2E1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42" y="1114876"/>
            <a:ext cx="4442124" cy="2938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6276-36E6-4D03-8977-400F950C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20"/>
            <a:ext cx="4953000" cy="927280"/>
          </a:xfrm>
        </p:spPr>
        <p:txBody>
          <a:bodyPr/>
          <a:lstStyle/>
          <a:p>
            <a:r>
              <a:rPr lang="en-US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F245D-A9BE-4011-8A82-0665DB7EE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2320" y="1398233"/>
                <a:ext cx="4687598" cy="122522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F245D-A9BE-4011-8A82-0665DB7EE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2320" y="1398233"/>
                <a:ext cx="4687598" cy="122522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CBC6A-745D-4F17-825A-3DE7E811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Sudeshna Sarkar, Centre of Excellence in AI, IIT Kharagpur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D03F2-3892-40D1-BD46-2087F555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92" y="1273327"/>
            <a:ext cx="3938357" cy="2731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669344-2E1C-4892-BE30-199FE2C284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1219" y="2482516"/>
                <a:ext cx="5116802" cy="2541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kern="0" dirty="0">
                    <a:cs typeface="Calibri" panose="020F0502020204030204" pitchFamily="34" charset="0"/>
                  </a:rPr>
                  <a:t>Choose parameters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kern="0" dirty="0">
                    <a:cs typeface="Calibri" panose="020F0502020204030204" pitchFamily="34" charset="0"/>
                  </a:rPr>
                  <a:t>  so that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kern="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 kern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 ker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ker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kern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chemeClr val="accent1"/>
                    </a:solidFill>
                    <a:cs typeface="Calibri" panose="020F0502020204030204" pitchFamily="34" charset="0"/>
                  </a:rPr>
                  <a:t>  </a:t>
                </a:r>
                <a:r>
                  <a:rPr lang="en-US" kern="0" dirty="0">
                    <a:cs typeface="Calibri" panose="020F0502020204030204" pitchFamily="34" charset="0"/>
                  </a:rPr>
                  <a:t>is minimized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3200" kern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3200" kern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inimize</m:t>
                            </m:r>
                          </m:e>
                        </m:mr>
                        <m:mr>
                          <m:e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mr>
                      </m:m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𝐽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kern="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669344-2E1C-4892-BE30-199FE2C28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219" y="2482516"/>
                <a:ext cx="5116802" cy="2541494"/>
              </a:xfrm>
              <a:prstGeom prst="rect">
                <a:avLst/>
              </a:prstGeom>
              <a:blipFill>
                <a:blip r:embed="rId5"/>
                <a:stretch>
                  <a:fillRect l="-2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0A275A8-552A-4186-978C-733B6C271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57741"/>
                <a:ext cx="5181600" cy="14382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acc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prediction error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 err="1"/>
                  <a:t>th</a:t>
                </a:r>
                <a:r>
                  <a:rPr lang="en-US" sz="2400" dirty="0"/>
                  <a:t> training example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0A275A8-552A-4186-978C-733B6C27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7741"/>
                <a:ext cx="5181600" cy="1438275"/>
              </a:xfrm>
              <a:prstGeom prst="rect">
                <a:avLst/>
              </a:prstGeom>
              <a:blipFill>
                <a:blip r:embed="rId6"/>
                <a:stretch>
                  <a:fillRect l="-1412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7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953000" cy="132556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+mn-lt"/>
                  </a:rPr>
                  <a:t>: function of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400" dirty="0"/>
                  <a:t> </a:t>
                </a:r>
                <a:r>
                  <a:rPr lang="en-US" sz="3600" dirty="0">
                    <a:solidFill>
                      <a:schemeClr val="tx1"/>
                    </a:solidFill>
                    <a:latin typeface="+mn-lt"/>
                  </a:rPr>
                  <a:t>for fixed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4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953000" cy="1325563"/>
              </a:xfrm>
              <a:blipFill>
                <a:blip r:embed="rId3"/>
                <a:stretch>
                  <a:fillRect l="-3818" b="-12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929" y="1529087"/>
            <a:ext cx="4953381" cy="4592880"/>
            <a:chOff x="581929" y="1529087"/>
            <a:chExt cx="4953381" cy="4592880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241346"/>
              <a:chOff x="705836" y="2575560"/>
              <a:chExt cx="2761264" cy="240758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63787" cy="392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63787" cy="392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63787" cy="392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63787" cy="392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63787" cy="392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63787" cy="392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Multiply 42"/>
          <p:cNvSpPr/>
          <p:nvPr/>
        </p:nvSpPr>
        <p:spPr>
          <a:xfrm>
            <a:off x="2005615" y="4127271"/>
            <a:ext cx="553365" cy="690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3002849" y="3216102"/>
            <a:ext cx="553365" cy="690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4046" y="2304839"/>
            <a:ext cx="553365" cy="690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1356259" y="1951651"/>
            <a:ext cx="3795923" cy="329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267693" y="3836018"/>
            <a:ext cx="4274479" cy="14522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332316" y="5264803"/>
            <a:ext cx="4487171" cy="2255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314112" y="2674571"/>
            <a:ext cx="0" cy="2612783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79531" y="3561258"/>
            <a:ext cx="0" cy="1726096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311717" y="4473001"/>
            <a:ext cx="0" cy="814353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Sudeshna Sarkar, Centre of Excellence in AI, IIT Kharagpur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C8EF46-ADB7-448E-BCCF-4AEB95CB318F}"/>
              </a:ext>
            </a:extLst>
          </p:cNvPr>
          <p:cNvGrpSpPr/>
          <p:nvPr/>
        </p:nvGrpSpPr>
        <p:grpSpPr>
          <a:xfrm>
            <a:off x="6096000" y="228768"/>
            <a:ext cx="6096000" cy="5893199"/>
            <a:chOff x="721517" y="349338"/>
            <a:chExt cx="6096000" cy="5893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itle 1">
                  <a:extLst>
                    <a:ext uri="{FF2B5EF4-FFF2-40B4-BE49-F238E27FC236}">
                      <a16:creationId xmlns:a16="http://schemas.microsoft.com/office/drawing/2014/main" id="{7EB6FDD8-44BD-4402-9749-CD4863E87BA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1517" y="349338"/>
                  <a:ext cx="5670689" cy="132556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5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14:m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a14:m>
                  <a:r>
                    <a:rPr lang="en-US" sz="36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, function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itle 1">
                  <a:extLst>
                    <a:ext uri="{FF2B5EF4-FFF2-40B4-BE49-F238E27FC236}">
                      <a16:creationId xmlns:a16="http://schemas.microsoft.com/office/drawing/2014/main" id="{7EB6FDD8-44BD-4402-9749-CD4863E87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17" y="349338"/>
                  <a:ext cx="5670689" cy="13255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D3C7129-0167-4F73-8B6E-167F78FFE230}"/>
                </a:ext>
              </a:extLst>
            </p:cNvPr>
            <p:cNvGrpSpPr/>
            <p:nvPr/>
          </p:nvGrpSpPr>
          <p:grpSpPr>
            <a:xfrm>
              <a:off x="1282649" y="1772927"/>
              <a:ext cx="5534868" cy="4469610"/>
              <a:chOff x="6316507" y="1652357"/>
              <a:chExt cx="5534868" cy="446961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19896A0-7475-4A8E-A0EA-117ADE20CAE7}"/>
                  </a:ext>
                </a:extLst>
              </p:cNvPr>
              <p:cNvGrpSpPr/>
              <p:nvPr/>
            </p:nvGrpSpPr>
            <p:grpSpPr>
              <a:xfrm>
                <a:off x="6316507" y="1702790"/>
                <a:ext cx="5534868" cy="4419177"/>
                <a:chOff x="5912235" y="1702790"/>
                <a:chExt cx="5534868" cy="441917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20DDA91A-BCE7-480B-B36D-14591B783A1A}"/>
                    </a:ext>
                  </a:extLst>
                </p:cNvPr>
                <p:cNvGrpSpPr/>
                <p:nvPr/>
              </p:nvGrpSpPr>
              <p:grpSpPr>
                <a:xfrm>
                  <a:off x="6286044" y="1880621"/>
                  <a:ext cx="4864418" cy="4241346"/>
                  <a:chOff x="705836" y="2575560"/>
                  <a:chExt cx="2761264" cy="2407580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A82C71A-69D0-4038-A516-8744F43D4B11}"/>
                      </a:ext>
                    </a:extLst>
                  </p:cNvPr>
                  <p:cNvCxnSpPr/>
                  <p:nvPr/>
                </p:nvCxnSpPr>
                <p:spPr>
                  <a:xfrm>
                    <a:off x="1113448" y="2575560"/>
                    <a:ext cx="0" cy="2093114"/>
                  </a:xfrm>
                  <a:prstGeom prst="line">
                    <a:avLst/>
                  </a:prstGeom>
                  <a:ln w="38100"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4FB678B5-EFBA-44A3-B147-C7B17E35D0C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37690" y="4497073"/>
                    <a:ext cx="2529410" cy="1"/>
                  </a:xfrm>
                  <a:prstGeom prst="line">
                    <a:avLst/>
                  </a:prstGeom>
                  <a:ln w="38100"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F331044-B312-44B7-BCFE-68061DD768C6}"/>
                      </a:ext>
                    </a:extLst>
                  </p:cNvPr>
                  <p:cNvCxnSpPr/>
                  <p:nvPr/>
                </p:nvCxnSpPr>
                <p:spPr>
                  <a:xfrm>
                    <a:off x="1687742" y="4391147"/>
                    <a:ext cx="0" cy="211850"/>
                  </a:xfrm>
                  <a:prstGeom prst="line">
                    <a:avLst/>
                  </a:prstGeom>
                  <a:ln w="3810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46D353BB-8D94-422E-8102-010CF508A2A5}"/>
                      </a:ext>
                    </a:extLst>
                  </p:cNvPr>
                  <p:cNvCxnSpPr/>
                  <p:nvPr/>
                </p:nvCxnSpPr>
                <p:spPr>
                  <a:xfrm>
                    <a:off x="2259242" y="4391148"/>
                    <a:ext cx="0" cy="211850"/>
                  </a:xfrm>
                  <a:prstGeom prst="line">
                    <a:avLst/>
                  </a:prstGeom>
                  <a:ln w="3810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D93909A3-508A-4A4F-9089-AB5A72DFBD18}"/>
                      </a:ext>
                    </a:extLst>
                  </p:cNvPr>
                  <p:cNvCxnSpPr/>
                  <p:nvPr/>
                </p:nvCxnSpPr>
                <p:spPr>
                  <a:xfrm>
                    <a:off x="2824392" y="4391147"/>
                    <a:ext cx="0" cy="211850"/>
                  </a:xfrm>
                  <a:prstGeom prst="line">
                    <a:avLst/>
                  </a:prstGeom>
                  <a:ln w="3810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9DFD7E5E-9EEB-4A41-B82C-E5A236AEA852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589972" y="3429994"/>
                    <a:ext cx="1046954" cy="211851"/>
                    <a:chOff x="1840142" y="4436867"/>
                    <a:chExt cx="1136650" cy="211851"/>
                  </a:xfrm>
                </p:grpSpPr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76848933-B608-4FD2-8E60-E59300B1E4C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0142" y="4436867"/>
                      <a:ext cx="0" cy="211850"/>
                    </a:xfrm>
                    <a:prstGeom prst="line">
                      <a:avLst/>
                    </a:prstGeom>
                    <a:ln w="38100"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A60463E5-DBE4-4819-B1DD-27FE975E68D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11642" y="4436868"/>
                      <a:ext cx="0" cy="211850"/>
                    </a:xfrm>
                    <a:prstGeom prst="line">
                      <a:avLst/>
                    </a:prstGeom>
                    <a:ln w="38100"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15728FCB-D255-43D6-8694-0D7D24DA65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976792" y="4436867"/>
                      <a:ext cx="0" cy="211850"/>
                    </a:xfrm>
                    <a:prstGeom prst="line">
                      <a:avLst/>
                    </a:prstGeom>
                    <a:ln w="38100"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D8BA6690-6E1C-4927-B71D-2FA94725A62A}"/>
                      </a:ext>
                    </a:extLst>
                  </p:cNvPr>
                  <p:cNvSpPr/>
                  <p:nvPr/>
                </p:nvSpPr>
                <p:spPr>
                  <a:xfrm>
                    <a:off x="1516391" y="4590688"/>
                    <a:ext cx="263787" cy="3924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3200" dirty="0"/>
                      <a:t>1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E3A6886A-E8B8-4A39-9F1B-D5768405DFA8}"/>
                      </a:ext>
                    </a:extLst>
                  </p:cNvPr>
                  <p:cNvSpPr/>
                  <p:nvPr/>
                </p:nvSpPr>
                <p:spPr>
                  <a:xfrm>
                    <a:off x="2105224" y="4590688"/>
                    <a:ext cx="263787" cy="3924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3200" dirty="0"/>
                      <a:t>2</a:t>
                    </a: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1806CE7-0C8E-4911-984A-05C21F0D4470}"/>
                      </a:ext>
                    </a:extLst>
                  </p:cNvPr>
                  <p:cNvSpPr/>
                  <p:nvPr/>
                </p:nvSpPr>
                <p:spPr>
                  <a:xfrm>
                    <a:off x="2673549" y="4590688"/>
                    <a:ext cx="263787" cy="3924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3200" dirty="0"/>
                      <a:t>3</a:t>
                    </a: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2E169217-96A7-435B-8D25-FFAB4C9CB89E}"/>
                      </a:ext>
                    </a:extLst>
                  </p:cNvPr>
                  <p:cNvSpPr/>
                  <p:nvPr/>
                </p:nvSpPr>
                <p:spPr>
                  <a:xfrm>
                    <a:off x="705836" y="3874272"/>
                    <a:ext cx="263787" cy="3924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3200" dirty="0"/>
                      <a:t>1</a:t>
                    </a: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EC97F0EC-B0A5-4A06-98E0-064586C23198}"/>
                      </a:ext>
                    </a:extLst>
                  </p:cNvPr>
                  <p:cNvSpPr/>
                  <p:nvPr/>
                </p:nvSpPr>
                <p:spPr>
                  <a:xfrm>
                    <a:off x="705836" y="3333340"/>
                    <a:ext cx="263787" cy="3924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3200" dirty="0"/>
                      <a:t>2</a:t>
                    </a:r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DB819C93-C080-4971-A37E-27838DA39C15}"/>
                      </a:ext>
                    </a:extLst>
                  </p:cNvPr>
                  <p:cNvSpPr/>
                  <p:nvPr/>
                </p:nvSpPr>
                <p:spPr>
                  <a:xfrm>
                    <a:off x="705836" y="2830016"/>
                    <a:ext cx="263787" cy="3924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3200" dirty="0"/>
                      <a:t>3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FE422618-C0F0-4C3E-9A84-FFD576876BA1}"/>
                      </a:ext>
                    </a:extLst>
                  </p:cNvPr>
                  <p:cNvSpPr/>
                  <p:nvPr/>
                </p:nvSpPr>
                <p:spPr>
                  <a:xfrm>
                    <a:off x="1007524" y="4594064"/>
                    <a:ext cx="187927" cy="33194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200" dirty="0"/>
                      <a:t>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C12EC20A-4CD6-4F6E-BA52-EA0F8F54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2235" y="1702790"/>
                      <a:ext cx="1180451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6" name="Rectangle 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2235" y="1702790"/>
                      <a:ext cx="1180451" cy="5847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C26539BE-51B5-4109-AAE5-FC84E937F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72367" y="5288233"/>
                      <a:ext cx="674736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9" name="Rectangle 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72367" y="5288233"/>
                      <a:ext cx="674736" cy="5847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6" name="Freeform 47">
                <a:extLst>
                  <a:ext uri="{FF2B5EF4-FFF2-40B4-BE49-F238E27FC236}">
                    <a16:creationId xmlns:a16="http://schemas.microsoft.com/office/drawing/2014/main" id="{7507EFAA-077E-4863-9831-15BCB496640B}"/>
                  </a:ext>
                </a:extLst>
              </p:cNvPr>
              <p:cNvSpPr/>
              <p:nvPr/>
            </p:nvSpPr>
            <p:spPr>
              <a:xfrm>
                <a:off x="7420755" y="1728836"/>
                <a:ext cx="2202216" cy="3556064"/>
              </a:xfrm>
              <a:custGeom>
                <a:avLst/>
                <a:gdLst>
                  <a:gd name="connsiteX0" fmla="*/ 0 w 2394857"/>
                  <a:gd name="connsiteY0" fmla="*/ 2510972 h 4630116"/>
                  <a:gd name="connsiteX1" fmla="*/ 449943 w 2394857"/>
                  <a:gd name="connsiteY1" fmla="*/ 4209143 h 4630116"/>
                  <a:gd name="connsiteX2" fmla="*/ 986971 w 2394857"/>
                  <a:gd name="connsiteY2" fmla="*/ 4630057 h 4630116"/>
                  <a:gd name="connsiteX3" fmla="*/ 1524000 w 2394857"/>
                  <a:gd name="connsiteY3" fmla="*/ 4194629 h 4630116"/>
                  <a:gd name="connsiteX4" fmla="*/ 1944914 w 2394857"/>
                  <a:gd name="connsiteY4" fmla="*/ 2467429 h 4630116"/>
                  <a:gd name="connsiteX5" fmla="*/ 2394857 w 2394857"/>
                  <a:gd name="connsiteY5" fmla="*/ 0 h 4630116"/>
                  <a:gd name="connsiteX0" fmla="*/ 33328 w 2428185"/>
                  <a:gd name="connsiteY0" fmla="*/ 2510972 h 4630122"/>
                  <a:gd name="connsiteX1" fmla="*/ 33328 w 2428185"/>
                  <a:gd name="connsiteY1" fmla="*/ 2467429 h 4630122"/>
                  <a:gd name="connsiteX2" fmla="*/ 483271 w 2428185"/>
                  <a:gd name="connsiteY2" fmla="*/ 4209143 h 4630122"/>
                  <a:gd name="connsiteX3" fmla="*/ 1020299 w 2428185"/>
                  <a:gd name="connsiteY3" fmla="*/ 4630057 h 4630122"/>
                  <a:gd name="connsiteX4" fmla="*/ 1557328 w 2428185"/>
                  <a:gd name="connsiteY4" fmla="*/ 4194629 h 4630122"/>
                  <a:gd name="connsiteX5" fmla="*/ 1978242 w 2428185"/>
                  <a:gd name="connsiteY5" fmla="*/ 2467429 h 4630122"/>
                  <a:gd name="connsiteX6" fmla="*/ 2428185 w 2428185"/>
                  <a:gd name="connsiteY6" fmla="*/ 0 h 4630122"/>
                  <a:gd name="connsiteX0" fmla="*/ 33328 w 2428185"/>
                  <a:gd name="connsiteY0" fmla="*/ 2510972 h 4630122"/>
                  <a:gd name="connsiteX1" fmla="*/ 33328 w 2428185"/>
                  <a:gd name="connsiteY1" fmla="*/ 2467429 h 4630122"/>
                  <a:gd name="connsiteX2" fmla="*/ 483271 w 2428185"/>
                  <a:gd name="connsiteY2" fmla="*/ 4209143 h 4630122"/>
                  <a:gd name="connsiteX3" fmla="*/ 1020299 w 2428185"/>
                  <a:gd name="connsiteY3" fmla="*/ 4630057 h 4630122"/>
                  <a:gd name="connsiteX4" fmla="*/ 1557328 w 2428185"/>
                  <a:gd name="connsiteY4" fmla="*/ 4194629 h 4630122"/>
                  <a:gd name="connsiteX5" fmla="*/ 1978242 w 2428185"/>
                  <a:gd name="connsiteY5" fmla="*/ 2467429 h 4630122"/>
                  <a:gd name="connsiteX6" fmla="*/ 2428185 w 2428185"/>
                  <a:gd name="connsiteY6" fmla="*/ 0 h 4630122"/>
                  <a:gd name="connsiteX0" fmla="*/ 33328 w 2266037"/>
                  <a:gd name="connsiteY0" fmla="*/ 1422400 h 3541550"/>
                  <a:gd name="connsiteX1" fmla="*/ 33328 w 2266037"/>
                  <a:gd name="connsiteY1" fmla="*/ 1378857 h 3541550"/>
                  <a:gd name="connsiteX2" fmla="*/ 483271 w 2266037"/>
                  <a:gd name="connsiteY2" fmla="*/ 3120571 h 3541550"/>
                  <a:gd name="connsiteX3" fmla="*/ 1020299 w 2266037"/>
                  <a:gd name="connsiteY3" fmla="*/ 3541485 h 3541550"/>
                  <a:gd name="connsiteX4" fmla="*/ 1557328 w 2266037"/>
                  <a:gd name="connsiteY4" fmla="*/ 3106057 h 3541550"/>
                  <a:gd name="connsiteX5" fmla="*/ 1978242 w 2266037"/>
                  <a:gd name="connsiteY5" fmla="*/ 1378857 h 3541550"/>
                  <a:gd name="connsiteX6" fmla="*/ 2266037 w 2266037"/>
                  <a:gd name="connsiteY6" fmla="*/ 0 h 3541550"/>
                  <a:gd name="connsiteX0" fmla="*/ 33328 w 2236556"/>
                  <a:gd name="connsiteY0" fmla="*/ 1436914 h 3556064"/>
                  <a:gd name="connsiteX1" fmla="*/ 33328 w 2236556"/>
                  <a:gd name="connsiteY1" fmla="*/ 1393371 h 3556064"/>
                  <a:gd name="connsiteX2" fmla="*/ 483271 w 2236556"/>
                  <a:gd name="connsiteY2" fmla="*/ 3135085 h 3556064"/>
                  <a:gd name="connsiteX3" fmla="*/ 1020299 w 2236556"/>
                  <a:gd name="connsiteY3" fmla="*/ 3555999 h 3556064"/>
                  <a:gd name="connsiteX4" fmla="*/ 1557328 w 2236556"/>
                  <a:gd name="connsiteY4" fmla="*/ 3120571 h 3556064"/>
                  <a:gd name="connsiteX5" fmla="*/ 1978242 w 2236556"/>
                  <a:gd name="connsiteY5" fmla="*/ 1393371 h 3556064"/>
                  <a:gd name="connsiteX6" fmla="*/ 2236556 w 2236556"/>
                  <a:gd name="connsiteY6" fmla="*/ 0 h 355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6556" h="3556064">
                    <a:moveTo>
                      <a:pt x="33328" y="1436914"/>
                    </a:moveTo>
                    <a:cubicBezTo>
                      <a:pt x="33328" y="1429657"/>
                      <a:pt x="-41662" y="1110343"/>
                      <a:pt x="33328" y="1393371"/>
                    </a:cubicBezTo>
                    <a:cubicBezTo>
                      <a:pt x="108318" y="1676399"/>
                      <a:pt x="318776" y="2774647"/>
                      <a:pt x="483271" y="3135085"/>
                    </a:cubicBezTo>
                    <a:cubicBezTo>
                      <a:pt x="647766" y="3495523"/>
                      <a:pt x="841290" y="3558418"/>
                      <a:pt x="1020299" y="3555999"/>
                    </a:cubicBezTo>
                    <a:cubicBezTo>
                      <a:pt x="1199308" y="3553580"/>
                      <a:pt x="1397671" y="3481009"/>
                      <a:pt x="1557328" y="3120571"/>
                    </a:cubicBezTo>
                    <a:cubicBezTo>
                      <a:pt x="1716985" y="2760133"/>
                      <a:pt x="1865037" y="1913466"/>
                      <a:pt x="1978242" y="1393371"/>
                    </a:cubicBezTo>
                    <a:cubicBezTo>
                      <a:pt x="2091447" y="873276"/>
                      <a:pt x="2084156" y="884162"/>
                      <a:pt x="2236556" y="0"/>
                    </a:cubicBezTo>
                  </a:path>
                </a:pathLst>
              </a:cu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B348E79F-6322-4DDD-86F1-8138A64173D4}"/>
                      </a:ext>
                    </a:extLst>
                  </p:cNvPr>
                  <p:cNvSpPr/>
                  <p:nvPr/>
                </p:nvSpPr>
                <p:spPr>
                  <a:xfrm>
                    <a:off x="9776408" y="1652357"/>
                    <a:ext cx="1159432" cy="523220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/>
                      <a:t>Fix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432BA505-4C4C-4EDF-9938-C7EF3A7493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6408" y="1652357"/>
                    <a:ext cx="1159432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995" t="-11494" b="-3103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7500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85364E-F7F8-44D9-A51D-45C23653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03" y="231820"/>
            <a:ext cx="5534497" cy="58032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B33A0F-C144-47E5-9622-FB22BC8B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DFA05E-8B74-43DF-ACCB-2305691D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Sudeshna Sarkar, Centre of Excellence in AI, IIT Kharagpur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C224CB7-54A3-4211-BF02-CC7F50E08370}"/>
              </a:ext>
            </a:extLst>
          </p:cNvPr>
          <p:cNvSpPr txBox="1"/>
          <p:nvPr/>
        </p:nvSpPr>
        <p:spPr>
          <a:xfrm>
            <a:off x="1338647" y="2786708"/>
            <a:ext cx="391527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2800" spc="15" dirty="0">
                <a:latin typeface="Calibri" panose="020F0502020204030204" pitchFamily="34" charset="0"/>
                <a:cs typeface="Calibri" panose="020F0502020204030204" pitchFamily="34" charset="0"/>
              </a:rPr>
              <a:t>he</a:t>
            </a:r>
            <a:r>
              <a:rPr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800" spc="-1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sz="2800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3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800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8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2800" spc="15" dirty="0">
                <a:latin typeface="Calibri" panose="020F0502020204030204" pitchFamily="34" charset="0"/>
                <a:cs typeface="Calibri" panose="020F0502020204030204" pitchFamily="34" charset="0"/>
              </a:rPr>
              <a:t>un</a:t>
            </a:r>
            <a:r>
              <a:rPr sz="2800" spc="2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800" spc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800" spc="3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800" spc="1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800" spc="-1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1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f </a:t>
            </a:r>
            <a:endParaRPr lang="en-US" sz="2800" spc="-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080"/>
            <a:r>
              <a:rPr sz="2800" spc="15" dirty="0">
                <a:latin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sz="2800" spc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sz="2800" spc="-1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15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sz="2800" spc="-15" baseline="-15873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sz="2800" spc="-104" baseline="-1587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15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28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15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sz="2800" spc="-15" baseline="-15873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sz="2800" baseline="-1587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1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27.5|28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1215</Words>
  <Application>Microsoft Office PowerPoint</Application>
  <PresentationFormat>Widescreen</PresentationFormat>
  <Paragraphs>208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Cambria Math</vt:lpstr>
      <vt:lpstr>Office Theme</vt:lpstr>
      <vt:lpstr>CS60050 Machine Learning  Linear Regression Part 1 </vt:lpstr>
      <vt:lpstr>Dataset of living area and price of houses in a city</vt:lpstr>
      <vt:lpstr>How to use the training set?</vt:lpstr>
      <vt:lpstr>How to represent hypothesis? (linear?)</vt:lpstr>
      <vt:lpstr>Multivariate Regression</vt:lpstr>
      <vt:lpstr>Intuition of hypothesis function</vt:lpstr>
      <vt:lpstr>Cost function</vt:lpstr>
      <vt:lpstr>f_θ (x): function of x for fixed θ</vt:lpstr>
      <vt:lpstr>Cost Function</vt:lpstr>
      <vt:lpstr>Linear Regression</vt:lpstr>
      <vt:lpstr>Linear Regression</vt:lpstr>
      <vt:lpstr>Learning as Optimization Problem</vt:lpstr>
      <vt:lpstr>Linear Regression: Analytic Solution</vt:lpstr>
      <vt:lpstr>Multivariate Linear Regression</vt:lpstr>
      <vt:lpstr>Multivariate Linear Regression</vt:lpstr>
      <vt:lpstr>Multivariate Linear Regression</vt:lpstr>
      <vt:lpstr>Partial derivatives</vt:lpstr>
      <vt:lpstr>Multidimensional derivative: Gradient</vt:lpstr>
      <vt:lpstr>Minimizing cost function &amp; Gradient Descent</vt:lpstr>
      <vt:lpstr>Minimizing function loss(θ_0,θ_1 )</vt:lpstr>
      <vt:lpstr>Step Size α </vt:lpstr>
      <vt:lpstr>Computing partial derivatives</vt:lpstr>
      <vt:lpstr>Convergence</vt:lpstr>
      <vt:lpstr>Batch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CS60050 Machine Learning  Linear Regression Slides from Matt Gormley (CMU), Dr. Yaser S. Abu-Mostafa (CalTech, USA)</dc:title>
  <dc:creator>Somak Aditya</dc:creator>
  <cp:lastModifiedBy>Sudeshna</cp:lastModifiedBy>
  <cp:revision>35</cp:revision>
  <cp:lastPrinted>2023-08-02T05:05:46Z</cp:lastPrinted>
  <dcterms:created xsi:type="dcterms:W3CDTF">2023-07-25T05:55:55Z</dcterms:created>
  <dcterms:modified xsi:type="dcterms:W3CDTF">2023-08-09T04:57:47Z</dcterms:modified>
</cp:coreProperties>
</file>